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embeddedFontLst>
    <p:embeddedFont>
      <p:font typeface="EB Garamond" panose="020B0604020202020204" charset="0"/>
      <p:regular r:id="rId58"/>
      <p:bold r:id="rId59"/>
      <p:italic r:id="rId60"/>
      <p:bold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  <p:embeddedFont>
      <p:font typeface="Montserrat Medium" panose="020B0604020202020204" charset="0"/>
      <p:regular r:id="rId66"/>
      <p:bold r:id="rId67"/>
      <p:italic r:id="rId68"/>
      <p:boldItalic r:id="rId69"/>
    </p:embeddedFont>
    <p:embeddedFont>
      <p:font typeface="Nunito" panose="020B0604020202020204" charset="0"/>
      <p:regular r:id="rId70"/>
      <p:bold r:id="rId71"/>
      <p:italic r:id="rId72"/>
      <p:boldItalic r:id="rId73"/>
    </p:embeddedFont>
    <p:embeddedFont>
      <p:font typeface="Nunito ExtraBold" panose="020B0604020202020204" charset="0"/>
      <p:bold r:id="rId74"/>
      <p:boldItalic r:id="rId75"/>
    </p:embeddedFont>
    <p:embeddedFont>
      <p:font typeface="Roboto" panose="020B0604020202020204" charset="0"/>
      <p:regular r:id="rId76"/>
      <p:bold r:id="rId77"/>
      <p:italic r:id="rId78"/>
      <p:boldItalic r:id="rId79"/>
    </p:embeddedFont>
    <p:embeddedFont>
      <p:font typeface="Roboto Light" panose="020B0604020202020204" charset="0"/>
      <p:regular r:id="rId80"/>
      <p:bold r:id="rId81"/>
      <p:italic r:id="rId82"/>
      <p:boldItalic r:id="rId83"/>
    </p:embeddedFont>
    <p:embeddedFont>
      <p:font typeface="Roboto Medium" panose="020B0604020202020204" charset="0"/>
      <p:regular r:id="rId84"/>
      <p:bold r:id="rId85"/>
      <p:italic r:id="rId86"/>
      <p:boldItalic r:id="rId87"/>
    </p:embeddedFont>
    <p:embeddedFont>
      <p:font typeface="Roboto Mono" panose="020B0604020202020204" charset="0"/>
      <p:regular r:id="rId88"/>
      <p:bold r:id="rId89"/>
      <p:italic r:id="rId90"/>
      <p:boldItalic r:id="rId91"/>
    </p:embeddedFont>
    <p:embeddedFont>
      <p:font typeface="Roboto Thin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D8AE3-D598-4AC3-81BC-6386310EC380}">
  <a:tblStyle styleId="{E8DD8AE3-D598-4AC3-81BC-6386310EC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56" autoAdjust="0"/>
  </p:normalViewPr>
  <p:slideViewPr>
    <p:cSldViewPr snapToGrid="0">
      <p:cViewPr varScale="1">
        <p:scale>
          <a:sx n="82" d="100"/>
          <a:sy n="82" d="100"/>
        </p:scale>
        <p:origin x="11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font" Target="fonts/font27.fntdata"/><Relationship Id="rId89" Type="http://schemas.openxmlformats.org/officeDocument/2006/relationships/font" Target="fonts/font3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font" Target="fonts/font33.fntdata"/><Relationship Id="rId95" Type="http://schemas.openxmlformats.org/officeDocument/2006/relationships/font" Target="fonts/font3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0" Type="http://schemas.openxmlformats.org/officeDocument/2006/relationships/font" Target="fonts/font23.fntdata"/><Relationship Id="rId85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font" Target="fonts/font26.fntdata"/><Relationship Id="rId88" Type="http://schemas.openxmlformats.org/officeDocument/2006/relationships/font" Target="fonts/font31.fntdata"/><Relationship Id="rId91" Type="http://schemas.openxmlformats.org/officeDocument/2006/relationships/font" Target="fonts/font3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font" Target="fonts/font29.fntdata"/><Relationship Id="rId94" Type="http://schemas.openxmlformats.org/officeDocument/2006/relationships/font" Target="fonts/font3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9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92" Type="http://schemas.openxmlformats.org/officeDocument/2006/relationships/font" Target="fonts/font3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9.fntdata"/><Relationship Id="rId87" Type="http://schemas.openxmlformats.org/officeDocument/2006/relationships/font" Target="fonts/font30.fntdata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93" Type="http://schemas.openxmlformats.org/officeDocument/2006/relationships/font" Target="fonts/font3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7c4a15c1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7c4a15c1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63063f8e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63063f8e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7c4a15c1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7c4a15c1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7c4a15c1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7c4a15c1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7c4a15c1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7c4a15c1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7c4a15c1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7c4a15c1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7c4a15c1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7c4a15c1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7c4a15c1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7c4a15c1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7c4a15c1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7c4a15c1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7c4a15c1d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7c4a15c1d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7c4a15c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7c4a15c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7c4a15c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7c4a15c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HTTPS:443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FTP:21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SSH:22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7c4a15c1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7c4a15c1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7c4a15c1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7c4a15c1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4a15c1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4a15c1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Shutterstock ID: 1041783286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7c4a15c1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7c4a15c1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57c4a15c1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57c4a15c1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7c4a15c1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7c4a15c1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7c4a15c1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7c4a15c1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7c4a15c1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57c4a15c1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63063f8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63063f8e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928c0e6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5928c0e6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7c4a15c1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7c4a15c1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57c4a15c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57c4a15c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7c4a15c1d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7c4a15c1d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57c4a15c1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57c4a15c1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7c4a15c1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7c4a15c1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57c4a15c1d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57c4a15c1d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57c4a15c1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57c4a15c1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57c4a15c1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57c4a15c1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57c4a15c1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57c4a15c1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63063f8e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63063f8e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7c4a15c1d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57c4a15c1d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8e2ae53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58e2ae53a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7c4a15c1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7c4a15c1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57c4a15c1d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57c4a15c1d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7c4a15c1d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57c4a15c1d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57c4a15c1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57c4a15c1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57c4a15c1d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57c4a15c1d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57e78400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57e78400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57c4a15c1d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57c4a15c1d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5928c0e6a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5928c0e6a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63063f8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63063f8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57c4a15c1d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57c4a15c1d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57c4a15c1d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57c4a15c1d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57c4a15c1d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57c4a15c1d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57c4a15c1d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57c4a15c1d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7c4a15c1d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7c4a15c1d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7c4a15c1d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7c4a15c1d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63063f8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63063f8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7c4a15c1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7c4a15c1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Clients can be anything such as a computer, phone, or camera. They may request data such as files, maps, web pages, and images.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7c4a15c1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57c4a15c1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7c4a15c1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7c4a15c1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/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gif"/><Relationship Id="rId5" Type="http://schemas.openxmlformats.org/officeDocument/2006/relationships/hyperlink" Target="mailto:nick@yo.yo" TargetMode="External"/><Relationship Id="rId4" Type="http://schemas.openxmlformats.org/officeDocument/2006/relationships/hyperlink" Target="mailto:peleke@yo.y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101 Day 1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1747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Introduction to Networks and Wireshark</a:t>
            </a:r>
            <a:endParaRPr sz="2400"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/ Server Model</a:t>
            </a:r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But there’s a lot to learn about this “</a:t>
            </a:r>
            <a:r>
              <a:rPr lang="en" sz="2400" i="1">
                <a:solidFill>
                  <a:schemeClr val="dk1"/>
                </a:solidFill>
              </a:rPr>
              <a:t>simple” </a:t>
            </a:r>
            <a:r>
              <a:rPr lang="en" sz="2400">
                <a:solidFill>
                  <a:schemeClr val="dk1"/>
                </a:solidFill>
              </a:rPr>
              <a:t>process: </a:t>
            </a:r>
            <a:endParaRPr sz="2400"/>
          </a:p>
        </p:txBody>
      </p:sp>
      <p:sp>
        <p:nvSpPr>
          <p:cNvPr id="1116" name="Google Shape;1116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7" name="Google Shape;1117;p62"/>
          <p:cNvCxnSpPr>
            <a:stCxn id="1118" idx="2"/>
            <a:endCxn id="1119" idx="2"/>
          </p:cNvCxnSpPr>
          <p:nvPr/>
        </p:nvCxnSpPr>
        <p:spPr>
          <a:xfrm rot="-5400000">
            <a:off x="4526143" y="286473"/>
            <a:ext cx="30000" cy="5055600"/>
          </a:xfrm>
          <a:prstGeom prst="bentConnector3">
            <a:avLst>
              <a:gd name="adj1" fmla="val -2177255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0" name="Google Shape;1120;p62"/>
          <p:cNvSpPr txBox="1"/>
          <p:nvPr/>
        </p:nvSpPr>
        <p:spPr>
          <a:xfrm>
            <a:off x="2165550" y="2865725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21" name="Google Shape;1121;p62"/>
          <p:cNvCxnSpPr/>
          <p:nvPr/>
        </p:nvCxnSpPr>
        <p:spPr>
          <a:xfrm flipH="1">
            <a:off x="1729700" y="2942525"/>
            <a:ext cx="10500" cy="12339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22" name="Google Shape;1122;p62"/>
          <p:cNvCxnSpPr/>
          <p:nvPr/>
        </p:nvCxnSpPr>
        <p:spPr>
          <a:xfrm rot="10800000" flipH="1">
            <a:off x="1740200" y="4156650"/>
            <a:ext cx="5492100" cy="9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2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2"/>
          <p:cNvSpPr txBox="1"/>
          <p:nvPr/>
        </p:nvSpPr>
        <p:spPr>
          <a:xfrm>
            <a:off x="2266500" y="4096138"/>
            <a:ext cx="4382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62"/>
          <p:cNvSpPr/>
          <p:nvPr/>
        </p:nvSpPr>
        <p:spPr>
          <a:xfrm>
            <a:off x="2351425" y="40116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62"/>
          <p:cNvSpPr txBox="1"/>
          <p:nvPr/>
        </p:nvSpPr>
        <p:spPr>
          <a:xfrm>
            <a:off x="50475" y="1443600"/>
            <a:ext cx="1171500" cy="12408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does the client find the server and vice versa?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2"/>
          <p:cNvSpPr txBox="1"/>
          <p:nvPr/>
        </p:nvSpPr>
        <p:spPr>
          <a:xfrm>
            <a:off x="3853925" y="1964750"/>
            <a:ext cx="2343600" cy="5571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request made?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sent?</a:t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197525" y="4382950"/>
            <a:ext cx="2066400" cy="533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file found?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sent?</a:t>
            </a:r>
            <a:endParaRPr/>
          </a:p>
        </p:txBody>
      </p:sp>
      <p:pic>
        <p:nvPicPr>
          <p:cNvPr id="1118" name="Google Shape;11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75" y="1514824"/>
            <a:ext cx="1582736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12" y="13288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34" name="Google Shape;1134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Explaining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pair up and think about how some common tasks might fit into the client / server framework.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Explaining Communication</a:t>
            </a:r>
            <a:endParaRPr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1142" name="Google Shape;1142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a partner, investigate and explain how each of the following might work in communicating over the network: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File Transfer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Email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Web Page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each scenario, think about and try to explain each of the following: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Who is the client? The server?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does the request look like? The response?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work does the client do? The server?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is being communicated?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Google to help you in your investigation!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3" name="Google Shape;1143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44" name="Google Shape;1144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Communication Review</a:t>
            </a:r>
            <a:endParaRPr/>
          </a:p>
        </p:txBody>
      </p:sp>
      <p:sp>
        <p:nvSpPr>
          <p:cNvPr id="1150" name="Google Shape;115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File Transfer:</a:t>
            </a:r>
            <a:endParaRPr sz="2400"/>
          </a:p>
        </p:txBody>
      </p:sp>
      <p:sp>
        <p:nvSpPr>
          <p:cNvPr id="1151" name="Google Shape;115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2" name="Google Shape;1152;p65"/>
          <p:cNvCxnSpPr>
            <a:stCxn id="1153" idx="2"/>
            <a:endCxn id="1154" idx="2"/>
          </p:cNvCxnSpPr>
          <p:nvPr/>
        </p:nvCxnSpPr>
        <p:spPr>
          <a:xfrm rot="-5400000" flipH="1">
            <a:off x="4434251" y="266376"/>
            <a:ext cx="600" cy="5268900"/>
          </a:xfrm>
          <a:prstGeom prst="bentConnector3">
            <a:avLst>
              <a:gd name="adj1" fmla="val 93170728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5" name="Google Shape;1155;p65"/>
          <p:cNvSpPr txBox="1"/>
          <p:nvPr/>
        </p:nvSpPr>
        <p:spPr>
          <a:xfrm>
            <a:off x="2076325" y="2830938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Client sends a request for info to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56" name="Google Shape;1156;p65"/>
          <p:cNvCxnSpPr/>
          <p:nvPr/>
        </p:nvCxnSpPr>
        <p:spPr>
          <a:xfrm>
            <a:off x="1505925" y="2939600"/>
            <a:ext cx="0" cy="1216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57" name="Google Shape;1157;p65"/>
          <p:cNvCxnSpPr/>
          <p:nvPr/>
        </p:nvCxnSpPr>
        <p:spPr>
          <a:xfrm>
            <a:off x="1493875" y="4156375"/>
            <a:ext cx="5738400" cy="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65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65"/>
          <p:cNvSpPr txBox="1"/>
          <p:nvPr/>
        </p:nvSpPr>
        <p:spPr>
          <a:xfrm>
            <a:off x="2266499" y="4096138"/>
            <a:ext cx="5513921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2.	The server responds with data.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 dirty="0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 dirty="0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65"/>
          <p:cNvSpPr/>
          <p:nvPr/>
        </p:nvSpPr>
        <p:spPr>
          <a:xfrm>
            <a:off x="5568725" y="39942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3" name="Google Shape;11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50" y="1796525"/>
            <a:ext cx="1329302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12" y="143017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3141013"/>
            <a:ext cx="1329302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50" y="1665208"/>
            <a:ext cx="1331400" cy="110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6"/>
          <p:cNvSpPr/>
          <p:nvPr/>
        </p:nvSpPr>
        <p:spPr>
          <a:xfrm>
            <a:off x="7185650" y="348561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169" name="Google Shape;1169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Web Pages:</a:t>
            </a:r>
            <a:endParaRPr sz="2400"/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1" name="Google Shape;11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00" y="1576000"/>
            <a:ext cx="1021701" cy="119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01" y="3208838"/>
            <a:ext cx="1021694" cy="11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6"/>
          <p:cNvSpPr txBox="1"/>
          <p:nvPr/>
        </p:nvSpPr>
        <p:spPr>
          <a:xfrm>
            <a:off x="377900" y="1134000"/>
            <a:ext cx="1457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User selects a link in the browser.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4" name="Google Shape;1174;p66"/>
          <p:cNvSpPr txBox="1"/>
          <p:nvPr/>
        </p:nvSpPr>
        <p:spPr>
          <a:xfrm>
            <a:off x="2214850" y="1134000"/>
            <a:ext cx="267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Browser formats the request and sends it to the server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5" name="Google Shape;1175;p66"/>
          <p:cNvSpPr txBox="1"/>
          <p:nvPr/>
        </p:nvSpPr>
        <p:spPr>
          <a:xfrm>
            <a:off x="4891450" y="1194525"/>
            <a:ext cx="267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Server finds the requested web pages.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6" name="Google Shape;1176;p66"/>
          <p:cNvSpPr txBox="1"/>
          <p:nvPr/>
        </p:nvSpPr>
        <p:spPr>
          <a:xfrm>
            <a:off x="4634475" y="4506725"/>
            <a:ext cx="2818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Server formats the response and sends it to the client (browser).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7" name="Google Shape;1177;p66"/>
          <p:cNvSpPr txBox="1"/>
          <p:nvPr/>
        </p:nvSpPr>
        <p:spPr>
          <a:xfrm>
            <a:off x="1922788" y="4506725"/>
            <a:ext cx="2151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Browser receives HTML and renders it into a user display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8" name="Google Shape;1178;p66"/>
          <p:cNvSpPr/>
          <p:nvPr/>
        </p:nvSpPr>
        <p:spPr>
          <a:xfrm>
            <a:off x="6959750" y="3519800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66"/>
          <p:cNvSpPr/>
          <p:nvPr/>
        </p:nvSpPr>
        <p:spPr>
          <a:xfrm>
            <a:off x="7185650" y="3763500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0" name="Google Shape;1180;p66"/>
          <p:cNvSpPr/>
          <p:nvPr/>
        </p:nvSpPr>
        <p:spPr>
          <a:xfrm>
            <a:off x="2427375" y="1747275"/>
            <a:ext cx="11715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Click me</a:t>
            </a:r>
            <a:endParaRPr sz="900" u="sng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1" name="Google Shape;1181;p66"/>
          <p:cNvSpPr/>
          <p:nvPr/>
        </p:nvSpPr>
        <p:spPr>
          <a:xfrm>
            <a:off x="2422875" y="3217725"/>
            <a:ext cx="11508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lang="en" sz="12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n" sz="1200">
                <a:solidFill>
                  <a:srgbClr val="F1C232"/>
                </a:solidFill>
                <a:latin typeface="EB Garamond"/>
                <a:ea typeface="EB Garamond"/>
                <a:cs typeface="EB Garamond"/>
                <a:sym typeface="EB Garamond"/>
              </a:rPr>
              <a:t>b</a:t>
            </a:r>
            <a:r>
              <a:rPr lang="en" sz="1200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n" sz="1200">
                <a:solidFill>
                  <a:srgbClr val="CC0000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2" name="Google Shape;1182;p66"/>
          <p:cNvSpPr/>
          <p:nvPr/>
        </p:nvSpPr>
        <p:spPr>
          <a:xfrm flipH="1">
            <a:off x="7579246" y="3902445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66"/>
          <p:cNvSpPr/>
          <p:nvPr/>
        </p:nvSpPr>
        <p:spPr>
          <a:xfrm flipH="1">
            <a:off x="7759771" y="3857975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66"/>
          <p:cNvSpPr/>
          <p:nvPr/>
        </p:nvSpPr>
        <p:spPr>
          <a:xfrm flipH="1">
            <a:off x="7495251" y="3523263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66"/>
          <p:cNvSpPr/>
          <p:nvPr/>
        </p:nvSpPr>
        <p:spPr>
          <a:xfrm>
            <a:off x="7327550" y="1713075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66"/>
          <p:cNvSpPr/>
          <p:nvPr/>
        </p:nvSpPr>
        <p:spPr>
          <a:xfrm>
            <a:off x="7101650" y="174726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66"/>
          <p:cNvSpPr/>
          <p:nvPr/>
        </p:nvSpPr>
        <p:spPr>
          <a:xfrm>
            <a:off x="7327550" y="199096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66"/>
          <p:cNvSpPr/>
          <p:nvPr/>
        </p:nvSpPr>
        <p:spPr>
          <a:xfrm flipH="1">
            <a:off x="7721146" y="2129908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66"/>
          <p:cNvSpPr/>
          <p:nvPr/>
        </p:nvSpPr>
        <p:spPr>
          <a:xfrm flipH="1">
            <a:off x="7901671" y="2085438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66"/>
          <p:cNvSpPr/>
          <p:nvPr/>
        </p:nvSpPr>
        <p:spPr>
          <a:xfrm flipH="1">
            <a:off x="7788376" y="1804701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91" name="Google Shape;1191;p66"/>
          <p:cNvCxnSpPr>
            <a:stCxn id="1171" idx="3"/>
            <a:endCxn id="1192" idx="1"/>
          </p:cNvCxnSpPr>
          <p:nvPr/>
        </p:nvCxnSpPr>
        <p:spPr>
          <a:xfrm>
            <a:off x="1520301" y="2171871"/>
            <a:ext cx="749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3" name="Google Shape;1193;p66"/>
          <p:cNvCxnSpPr>
            <a:stCxn id="1192" idx="3"/>
            <a:endCxn id="1194" idx="1"/>
          </p:cNvCxnSpPr>
          <p:nvPr/>
        </p:nvCxnSpPr>
        <p:spPr>
          <a:xfrm>
            <a:off x="3726963" y="2171875"/>
            <a:ext cx="1331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5" name="Google Shape;1195;p66"/>
          <p:cNvCxnSpPr>
            <a:stCxn id="1194" idx="3"/>
          </p:cNvCxnSpPr>
          <p:nvPr/>
        </p:nvCxnSpPr>
        <p:spPr>
          <a:xfrm>
            <a:off x="6229938" y="2171875"/>
            <a:ext cx="7401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6" name="Google Shape;1196;p66"/>
          <p:cNvCxnSpPr>
            <a:endCxn id="1197" idx="3"/>
          </p:cNvCxnSpPr>
          <p:nvPr/>
        </p:nvCxnSpPr>
        <p:spPr>
          <a:xfrm rot="10800000">
            <a:off x="6238888" y="3804363"/>
            <a:ext cx="6105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8" name="Google Shape;1198;p66"/>
          <p:cNvCxnSpPr>
            <a:stCxn id="1197" idx="1"/>
            <a:endCxn id="1199" idx="3"/>
          </p:cNvCxnSpPr>
          <p:nvPr/>
        </p:nvCxnSpPr>
        <p:spPr>
          <a:xfrm rot="10800000">
            <a:off x="3726913" y="3804363"/>
            <a:ext cx="134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0" name="Google Shape;1200;p66"/>
          <p:cNvSpPr/>
          <p:nvPr/>
        </p:nvSpPr>
        <p:spPr>
          <a:xfrm>
            <a:off x="4200338" y="348561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 HTML..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01" name="Google Shape;1201;p66"/>
          <p:cNvCxnSpPr>
            <a:stCxn id="1199" idx="1"/>
            <a:endCxn id="1172" idx="3"/>
          </p:cNvCxnSpPr>
          <p:nvPr/>
        </p:nvCxnSpPr>
        <p:spPr>
          <a:xfrm flipH="1">
            <a:off x="1520295" y="3804400"/>
            <a:ext cx="7494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2" name="Google Shape;1202;p66"/>
          <p:cNvSpPr/>
          <p:nvPr/>
        </p:nvSpPr>
        <p:spPr>
          <a:xfrm>
            <a:off x="2502200" y="1963325"/>
            <a:ext cx="158220" cy="189810"/>
          </a:xfrm>
          <a:prstGeom prst="lightningBol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66"/>
          <p:cNvSpPr/>
          <p:nvPr/>
        </p:nvSpPr>
        <p:spPr>
          <a:xfrm flipH="1">
            <a:off x="3361818" y="1963325"/>
            <a:ext cx="138132" cy="189810"/>
          </a:xfrm>
          <a:prstGeom prst="lightningBol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4" name="Google Shape;120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750" y="1516988"/>
            <a:ext cx="749399" cy="131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662" y="3095038"/>
            <a:ext cx="749399" cy="131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87" y="2033050"/>
            <a:ext cx="1567475" cy="13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0" y="1977128"/>
            <a:ext cx="1567482" cy="130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213" name="Google Shape;1213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Email</a:t>
            </a:r>
            <a:r>
              <a:rPr lang="en"/>
              <a:t>:</a:t>
            </a:r>
            <a:endParaRPr/>
          </a:p>
        </p:txBody>
      </p:sp>
      <p:sp>
        <p:nvSpPr>
          <p:cNvPr id="1214" name="Google Shape;121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67"/>
          <p:cNvSpPr/>
          <p:nvPr/>
        </p:nvSpPr>
        <p:spPr>
          <a:xfrm>
            <a:off x="694325" y="2072450"/>
            <a:ext cx="1381200" cy="839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To: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peleke@yo.yo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From: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nick@yo.yo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Yo Yo Yo! How it go?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67"/>
          <p:cNvSpPr/>
          <p:nvPr/>
        </p:nvSpPr>
        <p:spPr>
          <a:xfrm>
            <a:off x="6486225" y="2131950"/>
            <a:ext cx="13605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To: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peleke@yo.yo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From: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nick@yo.yo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Yo Yo Yo! How it go?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17" name="Google Shape;1217;p67"/>
          <p:cNvCxnSpPr>
            <a:stCxn id="1211" idx="2"/>
            <a:endCxn id="1218" idx="2"/>
          </p:cNvCxnSpPr>
          <p:nvPr/>
        </p:nvCxnSpPr>
        <p:spPr>
          <a:xfrm rot="-5400000">
            <a:off x="2768341" y="1721789"/>
            <a:ext cx="170100" cy="2944200"/>
          </a:xfrm>
          <a:prstGeom prst="bentConnector3">
            <a:avLst>
              <a:gd name="adj1" fmla="val -463101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9" name="Google Shape;1219;p67"/>
          <p:cNvCxnSpPr/>
          <p:nvPr/>
        </p:nvCxnSpPr>
        <p:spPr>
          <a:xfrm>
            <a:off x="4459550" y="3215275"/>
            <a:ext cx="6000" cy="851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220;p67"/>
          <p:cNvCxnSpPr/>
          <p:nvPr/>
        </p:nvCxnSpPr>
        <p:spPr>
          <a:xfrm>
            <a:off x="4479075" y="4055225"/>
            <a:ext cx="2689800" cy="5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67"/>
          <p:cNvCxnSpPr>
            <a:stCxn id="1210" idx="2"/>
          </p:cNvCxnSpPr>
          <p:nvPr/>
        </p:nvCxnSpPr>
        <p:spPr>
          <a:xfrm>
            <a:off x="7168825" y="3334876"/>
            <a:ext cx="0" cy="743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22" name="Google Shape;1222;p67"/>
          <p:cNvSpPr txBox="1"/>
          <p:nvPr/>
        </p:nvSpPr>
        <p:spPr>
          <a:xfrm>
            <a:off x="430400" y="1304150"/>
            <a:ext cx="2299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Client: Sender Nick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67"/>
          <p:cNvSpPr txBox="1"/>
          <p:nvPr/>
        </p:nvSpPr>
        <p:spPr>
          <a:xfrm>
            <a:off x="5988700" y="1295925"/>
            <a:ext cx="2848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Client: Receiver Peleke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67"/>
          <p:cNvSpPr txBox="1"/>
          <p:nvPr/>
        </p:nvSpPr>
        <p:spPr>
          <a:xfrm>
            <a:off x="3634950" y="1389450"/>
            <a:ext cx="1381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Mail Server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25" name="Google Shape;122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975" y="4187000"/>
            <a:ext cx="729648" cy="72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7"/>
          <p:cNvSpPr txBox="1"/>
          <p:nvPr/>
        </p:nvSpPr>
        <p:spPr>
          <a:xfrm>
            <a:off x="1787625" y="4327150"/>
            <a:ext cx="5414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some communication, there may be more than one server behind the scenes doing work.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8" name="Google Shape;121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638" y="1751876"/>
            <a:ext cx="775962" cy="135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232" name="Google Shape;1232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Definitions</a:t>
            </a:r>
            <a:endParaRPr/>
          </a:p>
        </p:txBody>
      </p:sp>
      <p:sp>
        <p:nvSpPr>
          <p:cNvPr id="1233" name="Google Shape;1233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8"/>
          <p:cNvSpPr txBox="1">
            <a:spLocks noGrp="1"/>
          </p:cNvSpPr>
          <p:nvPr>
            <p:ph type="body" idx="3"/>
          </p:nvPr>
        </p:nvSpPr>
        <p:spPr>
          <a:xfrm>
            <a:off x="607750" y="1183050"/>
            <a:ext cx="80805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Network</a:t>
            </a:r>
            <a:r>
              <a:rPr lang="en" sz="1600"/>
              <a:t>: A system of computers and other devices (printers, smart objects) that are connected to each other.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Network Communication: </a:t>
            </a:r>
            <a:r>
              <a:rPr lang="en" sz="1600"/>
              <a:t>Transmission of data between two or more computers over a network.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Client / Server</a:t>
            </a:r>
            <a:r>
              <a:rPr lang="en" sz="1600"/>
              <a:t>: Multiple end devices (clients) communicating over a network with a single central computer (server)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Request / Response</a:t>
            </a:r>
            <a:r>
              <a:rPr lang="en" sz="1600"/>
              <a:t>: A basic method of computer communication, in which one computer sends a request for data to a second computer that responds to that request.  </a:t>
            </a:r>
            <a:endParaRPr sz="1600"/>
          </a:p>
        </p:txBody>
      </p:sp>
      <p:pic>
        <p:nvPicPr>
          <p:cNvPr id="1235" name="Google Shape;12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75" y="1997900"/>
            <a:ext cx="660349" cy="6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50" y="1183049"/>
            <a:ext cx="534210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307075" y="3847299"/>
            <a:ext cx="660349" cy="66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307075" y="2913424"/>
            <a:ext cx="660349" cy="6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Protocols</a:t>
            </a:r>
            <a:endParaRPr/>
          </a:p>
        </p:txBody>
      </p:sp>
      <p:sp>
        <p:nvSpPr>
          <p:cNvPr id="1244" name="Google Shape;124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Request/Response and Binary</a:t>
            </a:r>
            <a:endParaRPr/>
          </a:p>
        </p:txBody>
      </p:sp>
      <p:sp>
        <p:nvSpPr>
          <p:cNvPr id="1250" name="Google Shape;1250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25" y="1116852"/>
            <a:ext cx="1582705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0"/>
          <p:cNvSpPr txBox="1"/>
          <p:nvPr/>
        </p:nvSpPr>
        <p:spPr>
          <a:xfrm>
            <a:off x="3952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sp>
        <p:nvSpPr>
          <p:cNvPr id="1253" name="Google Shape;1253;p70"/>
          <p:cNvSpPr txBox="1"/>
          <p:nvPr/>
        </p:nvSpPr>
        <p:spPr>
          <a:xfrm>
            <a:off x="2142455" y="2687500"/>
            <a:ext cx="11838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I’d like file X please</a:t>
            </a:r>
            <a:endParaRPr sz="1100"/>
          </a:p>
        </p:txBody>
      </p:sp>
      <p:sp>
        <p:nvSpPr>
          <p:cNvPr id="1254" name="Google Shape;1254;p70"/>
          <p:cNvSpPr txBox="1"/>
          <p:nvPr/>
        </p:nvSpPr>
        <p:spPr>
          <a:xfrm>
            <a:off x="50080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sp>
        <p:nvSpPr>
          <p:cNvPr id="1255" name="Google Shape;1255;p70"/>
          <p:cNvSpPr txBox="1"/>
          <p:nvPr/>
        </p:nvSpPr>
        <p:spPr>
          <a:xfrm>
            <a:off x="635400" y="3781775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111000100101010100010011100</a:t>
            </a:r>
            <a:endParaRPr sz="1200"/>
          </a:p>
        </p:txBody>
      </p:sp>
      <p:sp>
        <p:nvSpPr>
          <p:cNvPr id="1256" name="Google Shape;1256;p70"/>
          <p:cNvSpPr txBox="1"/>
          <p:nvPr/>
        </p:nvSpPr>
        <p:spPr>
          <a:xfrm>
            <a:off x="2260698" y="3781775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000110010101101011010111001</a:t>
            </a:r>
            <a:endParaRPr sz="1200"/>
          </a:p>
        </p:txBody>
      </p:sp>
      <p:sp>
        <p:nvSpPr>
          <p:cNvPr id="1257" name="Google Shape;1257;p70"/>
          <p:cNvSpPr txBox="1"/>
          <p:nvPr/>
        </p:nvSpPr>
        <p:spPr>
          <a:xfrm>
            <a:off x="5248196" y="3780667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000110010101101011010111001</a:t>
            </a:r>
            <a:endParaRPr sz="12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70"/>
          <p:cNvSpPr txBox="1"/>
          <p:nvPr/>
        </p:nvSpPr>
        <p:spPr>
          <a:xfrm>
            <a:off x="7016005" y="3780667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111000100101010100010011100</a:t>
            </a:r>
            <a:endParaRPr sz="12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70"/>
          <p:cNvSpPr txBox="1"/>
          <p:nvPr/>
        </p:nvSpPr>
        <p:spPr>
          <a:xfrm>
            <a:off x="67758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cxnSp>
        <p:nvCxnSpPr>
          <p:cNvPr id="1260" name="Google Shape;1260;p70"/>
          <p:cNvCxnSpPr>
            <a:stCxn id="1257" idx="0"/>
            <a:endCxn id="1254" idx="2"/>
          </p:cNvCxnSpPr>
          <p:nvPr/>
        </p:nvCxnSpPr>
        <p:spPr>
          <a:xfrm rot="10800000">
            <a:off x="5721746" y="3221167"/>
            <a:ext cx="0" cy="55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1" name="Google Shape;1261;p70"/>
          <p:cNvCxnSpPr>
            <a:stCxn id="1259" idx="2"/>
            <a:endCxn id="1258" idx="0"/>
          </p:cNvCxnSpPr>
          <p:nvPr/>
        </p:nvCxnSpPr>
        <p:spPr>
          <a:xfrm>
            <a:off x="7489650" y="3221200"/>
            <a:ext cx="0" cy="55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2" name="Google Shape;1262;p70"/>
          <p:cNvCxnSpPr>
            <a:stCxn id="1258" idx="2"/>
            <a:endCxn id="1255" idx="2"/>
          </p:cNvCxnSpPr>
          <p:nvPr/>
        </p:nvCxnSpPr>
        <p:spPr>
          <a:xfrm rot="5400000">
            <a:off x="4298605" y="1163917"/>
            <a:ext cx="1200" cy="6380700"/>
          </a:xfrm>
          <a:prstGeom prst="bentConnector3">
            <a:avLst>
              <a:gd name="adj1" fmla="val 375986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3" name="Google Shape;1263;p70"/>
          <p:cNvCxnSpPr>
            <a:stCxn id="1256" idx="2"/>
            <a:endCxn id="1257" idx="2"/>
          </p:cNvCxnSpPr>
          <p:nvPr/>
        </p:nvCxnSpPr>
        <p:spPr>
          <a:xfrm rot="-5400000">
            <a:off x="4227348" y="2860475"/>
            <a:ext cx="1200" cy="2987400"/>
          </a:xfrm>
          <a:prstGeom prst="bentConnector3">
            <a:avLst>
              <a:gd name="adj1" fmla="val -1984375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4" name="Google Shape;1264;p70"/>
          <p:cNvCxnSpPr>
            <a:stCxn id="1255" idx="0"/>
            <a:endCxn id="1252" idx="2"/>
          </p:cNvCxnSpPr>
          <p:nvPr/>
        </p:nvCxnSpPr>
        <p:spPr>
          <a:xfrm rot="-5400000">
            <a:off x="828900" y="3501125"/>
            <a:ext cx="560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5" name="Google Shape;1265;p70"/>
          <p:cNvCxnSpPr>
            <a:stCxn id="1256" idx="0"/>
            <a:endCxn id="1253" idx="2"/>
          </p:cNvCxnSpPr>
          <p:nvPr/>
        </p:nvCxnSpPr>
        <p:spPr>
          <a:xfrm rot="-5400000">
            <a:off x="2454198" y="3501125"/>
            <a:ext cx="560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66" name="Google Shape;1266;p70"/>
          <p:cNvSpPr/>
          <p:nvPr/>
        </p:nvSpPr>
        <p:spPr>
          <a:xfrm>
            <a:off x="8047225" y="30450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70"/>
          <p:cNvSpPr/>
          <p:nvPr/>
        </p:nvSpPr>
        <p:spPr>
          <a:xfrm>
            <a:off x="247400" y="298648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70"/>
          <p:cNvSpPr txBox="1"/>
          <p:nvPr/>
        </p:nvSpPr>
        <p:spPr>
          <a:xfrm>
            <a:off x="289750" y="600725"/>
            <a:ext cx="8437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All digital data is transmitted via binary.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9" name="Google Shape;12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535" y="1149263"/>
            <a:ext cx="786465" cy="13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1"/>
          <p:cNvSpPr txBox="1">
            <a:spLocks noGrp="1"/>
          </p:cNvSpPr>
          <p:nvPr>
            <p:ph type="title"/>
          </p:nvPr>
        </p:nvSpPr>
        <p:spPr>
          <a:xfrm>
            <a:off x="2826500" y="1311450"/>
            <a:ext cx="5499600" cy="25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/>
              <a:t> Protocol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set of standardized rules that specify how interactions between communicating entities should work.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How networks communicate and provide structure to the binary data that is transmitted. 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6" name="Google Shape;12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75" y="1311452"/>
            <a:ext cx="1514026" cy="22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Outline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4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282" name="Google Shape;128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PAP: Password Authentication Protocol</a:t>
            </a:r>
            <a:endParaRPr/>
          </a:p>
        </p:txBody>
      </p:sp>
      <p:sp>
        <p:nvSpPr>
          <p:cNvPr id="1283" name="Google Shape;128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5" name="Google Shape;1285;p72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72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7" name="Google Shape;1287;p72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288" name="Google Shape;1288;p72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289" name="Google Shape;1289;p72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72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72"/>
          <p:cNvSpPr txBox="1"/>
          <p:nvPr/>
        </p:nvSpPr>
        <p:spPr>
          <a:xfrm>
            <a:off x="1645275" y="4240800"/>
            <a:ext cx="5410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PAP Two-Way Handshake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request contains bits in a specific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order</a:t>
            </a:r>
            <a:r>
              <a:rPr lang="en"/>
              <a:t> and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length</a:t>
            </a:r>
            <a:r>
              <a:rPr lang="en"/>
              <a:t>, per the standard and rules of the protocol. </a:t>
            </a:r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1" name="Google Shape;1301;p73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2" name="Google Shape;1302;p73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3" name="Google Shape;1303;p73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304" name="Google Shape;1304;p73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73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07" name="Google Shape;1307;p73"/>
          <p:cNvGraphicFramePr/>
          <p:nvPr/>
        </p:nvGraphicFramePr>
        <p:xfrm>
          <a:off x="968275" y="4018500"/>
          <a:ext cx="7207425" cy="80772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0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Bytes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Code: 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8" name="Google Shape;1308;p73"/>
          <p:cNvSpPr/>
          <p:nvPr/>
        </p:nvSpPr>
        <p:spPr>
          <a:xfrm>
            <a:off x="731250" y="1589375"/>
            <a:ext cx="2346000" cy="22716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315" name="Google Shape;1315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receiving the request will know where to look in the bitstream for content: the username and password.</a:t>
            </a:r>
            <a:endParaRPr/>
          </a:p>
        </p:txBody>
      </p:sp>
      <p:sp>
        <p:nvSpPr>
          <p:cNvPr id="1316" name="Google Shape;1316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74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74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0" name="Google Shape;1320;p74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321" name="Google Shape;1321;p74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322" name="Google Shape;1322;p74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4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24" name="Google Shape;1324;p74"/>
          <p:cNvGraphicFramePr/>
          <p:nvPr/>
        </p:nvGraphicFramePr>
        <p:xfrm>
          <a:off x="968275" y="4018500"/>
          <a:ext cx="7207425" cy="80772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0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Bytes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Code: 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5" name="Google Shape;1325;p74"/>
          <p:cNvSpPr/>
          <p:nvPr/>
        </p:nvSpPr>
        <p:spPr>
          <a:xfrm>
            <a:off x="5030700" y="3897275"/>
            <a:ext cx="1174200" cy="1013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4"/>
          <p:cNvSpPr/>
          <p:nvPr/>
        </p:nvSpPr>
        <p:spPr>
          <a:xfrm>
            <a:off x="7060425" y="3897413"/>
            <a:ext cx="1174200" cy="9828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7" name="Google Shape;132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4"/>
          <p:cNvSpPr/>
          <p:nvPr/>
        </p:nvSpPr>
        <p:spPr>
          <a:xfrm>
            <a:off x="5784325" y="1589375"/>
            <a:ext cx="2346000" cy="23079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</a:t>
            </a:r>
            <a:endParaRPr/>
          </a:p>
        </p:txBody>
      </p:sp>
      <p:sp>
        <p:nvSpPr>
          <p:cNvPr id="1334" name="Google Shape;133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 are access points used by data that is packaged and interpreted by protocols.</a:t>
            </a:r>
            <a:endParaRPr/>
          </a:p>
        </p:txBody>
      </p:sp>
      <p:sp>
        <p:nvSpPr>
          <p:cNvPr id="1335" name="Google Shape;133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75"/>
          <p:cNvSpPr txBox="1">
            <a:spLocks noGrp="1"/>
          </p:cNvSpPr>
          <p:nvPr>
            <p:ph type="body" idx="3"/>
          </p:nvPr>
        </p:nvSpPr>
        <p:spPr>
          <a:xfrm>
            <a:off x="175" y="1497625"/>
            <a:ext cx="9144000" cy="340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0 - 1023: System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1024 - 49151: Registered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49152 - 65536: Dynamic / Private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0" y="3794175"/>
            <a:ext cx="1109183" cy="11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/ Destination Ports</a:t>
            </a:r>
            <a:endParaRPr/>
          </a:p>
        </p:txBody>
      </p:sp>
      <p:sp>
        <p:nvSpPr>
          <p:cNvPr id="1343" name="Google Shape;134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Source Port</a:t>
            </a:r>
            <a:r>
              <a:rPr lang="en"/>
              <a:t>: Randomly generated from unregistered port range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Destination Port</a:t>
            </a:r>
            <a:r>
              <a:rPr lang="en"/>
              <a:t>: Dependent on the protocol</a:t>
            </a:r>
            <a:endParaRPr/>
          </a:p>
        </p:txBody>
      </p:sp>
      <p:sp>
        <p:nvSpPr>
          <p:cNvPr id="1344" name="Google Shape;1344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38" y="2046037"/>
            <a:ext cx="1370249" cy="113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6" name="Google Shape;1346;p76"/>
          <p:cNvCxnSpPr>
            <a:stCxn id="1345" idx="3"/>
            <a:endCxn id="1347" idx="1"/>
          </p:cNvCxnSpPr>
          <p:nvPr/>
        </p:nvCxnSpPr>
        <p:spPr>
          <a:xfrm>
            <a:off x="2623587" y="2615038"/>
            <a:ext cx="410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48;p76"/>
          <p:cNvCxnSpPr>
            <a:stCxn id="1349" idx="2"/>
            <a:endCxn id="1345" idx="2"/>
          </p:cNvCxnSpPr>
          <p:nvPr/>
        </p:nvCxnSpPr>
        <p:spPr>
          <a:xfrm rot="5400000">
            <a:off x="4556150" y="522952"/>
            <a:ext cx="43200" cy="5278800"/>
          </a:xfrm>
          <a:prstGeom prst="bentConnector3">
            <a:avLst>
              <a:gd name="adj1" fmla="val 1772103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350" name="Google Shape;1350;p76"/>
          <p:cNvSpPr txBox="1"/>
          <p:nvPr/>
        </p:nvSpPr>
        <p:spPr>
          <a:xfrm>
            <a:off x="3274113" y="2604600"/>
            <a:ext cx="19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“I’d like cat.jpg please”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76"/>
          <p:cNvSpPr txBox="1"/>
          <p:nvPr/>
        </p:nvSpPr>
        <p:spPr>
          <a:xfrm>
            <a:off x="3274113" y="2046025"/>
            <a:ext cx="19512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151.20.0.145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Port 80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76"/>
          <p:cNvSpPr txBox="1"/>
          <p:nvPr/>
        </p:nvSpPr>
        <p:spPr>
          <a:xfrm>
            <a:off x="3331588" y="3260475"/>
            <a:ext cx="19512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188.4.4.72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Port 50158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76"/>
          <p:cNvSpPr txBox="1"/>
          <p:nvPr/>
        </p:nvSpPr>
        <p:spPr>
          <a:xfrm>
            <a:off x="2933838" y="3870650"/>
            <a:ext cx="2900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OK. Here’s the file you asked for: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9" name="Google Shape;134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800" y="1859300"/>
            <a:ext cx="732700" cy="128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359" name="Google Shape;1359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Ports and Protocols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identify the correct port number and functions for a given list of protocols.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78"/>
          <p:cNvSpPr txBox="1"/>
          <p:nvPr/>
        </p:nvSpPr>
        <p:spPr>
          <a:xfrm>
            <a:off x="2373000" y="3554250"/>
            <a:ext cx="42399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Ports and Protocols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Objectives: Checkpoint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375" name="Google Shape;1375;p79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79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79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79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79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79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</a:t>
            </a:r>
            <a:endParaRPr/>
          </a:p>
        </p:txBody>
      </p:sp>
      <p:sp>
        <p:nvSpPr>
          <p:cNvPr id="1386" name="Google Shape;138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 Systems Interconnection (OSI) Model</a:t>
            </a:r>
            <a:endParaRPr/>
          </a:p>
        </p:txBody>
      </p:sp>
      <p:sp>
        <p:nvSpPr>
          <p:cNvPr id="1392" name="Google Shape;139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provides a framework to better categorize and conceptualize the overwhelming volume of ports and protocols. </a:t>
            </a:r>
            <a:endParaRPr/>
          </a:p>
        </p:txBody>
      </p:sp>
      <p:sp>
        <p:nvSpPr>
          <p:cNvPr id="1393" name="Google Shape;1393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81"/>
          <p:cNvSpPr/>
          <p:nvPr/>
        </p:nvSpPr>
        <p:spPr>
          <a:xfrm>
            <a:off x="356100" y="3461428"/>
            <a:ext cx="48012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356100" y="3157081"/>
            <a:ext cx="48012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1396" name="Google Shape;1396;p81"/>
          <p:cNvSpPr/>
          <p:nvPr/>
        </p:nvSpPr>
        <p:spPr>
          <a:xfrm>
            <a:off x="356100" y="2839860"/>
            <a:ext cx="48012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1397" name="Google Shape;1397;p81"/>
          <p:cNvSpPr/>
          <p:nvPr/>
        </p:nvSpPr>
        <p:spPr>
          <a:xfrm>
            <a:off x="356100" y="2508939"/>
            <a:ext cx="48012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1398" name="Google Shape;1398;p81"/>
          <p:cNvSpPr/>
          <p:nvPr/>
        </p:nvSpPr>
        <p:spPr>
          <a:xfrm>
            <a:off x="356100" y="2185542"/>
            <a:ext cx="48012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1399" name="Google Shape;1399;p81"/>
          <p:cNvSpPr/>
          <p:nvPr/>
        </p:nvSpPr>
        <p:spPr>
          <a:xfrm>
            <a:off x="356100" y="1879996"/>
            <a:ext cx="48012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1400" name="Google Shape;1400;p81"/>
          <p:cNvSpPr/>
          <p:nvPr/>
        </p:nvSpPr>
        <p:spPr>
          <a:xfrm>
            <a:off x="356100" y="1534675"/>
            <a:ext cx="48012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1401" name="Google Shape;1401;p81"/>
          <p:cNvSpPr txBox="1">
            <a:spLocks noGrp="1"/>
          </p:cNvSpPr>
          <p:nvPr>
            <p:ph type="body" idx="3"/>
          </p:nvPr>
        </p:nvSpPr>
        <p:spPr>
          <a:xfrm>
            <a:off x="5067000" y="1501200"/>
            <a:ext cx="4077000" cy="2141100"/>
          </a:xfrm>
          <a:prstGeom prst="rect">
            <a:avLst/>
          </a:prstGeom>
        </p:spPr>
        <p:txBody>
          <a:bodyPr spcFirstLastPara="1" wrap="square" lIns="182875" tIns="91425" rIns="91425" bIns="7315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The OSI Model depicts the travel of communication through 7 layers, slowly growing the data frame to incorporate aspects like protocol information, security measures, and other pertinent information. 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Networking</a:t>
            </a:r>
            <a:endParaRPr/>
          </a:p>
        </p:txBody>
      </p:sp>
      <p:sp>
        <p:nvSpPr>
          <p:cNvPr id="1045" name="Google Shape;1045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</a:t>
            </a:r>
            <a:endParaRPr/>
          </a:p>
        </p:txBody>
      </p:sp>
      <p:sp>
        <p:nvSpPr>
          <p:cNvPr id="1407" name="Google Shape;1407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82"/>
          <p:cNvSpPr txBox="1"/>
          <p:nvPr/>
        </p:nvSpPr>
        <p:spPr>
          <a:xfrm>
            <a:off x="2224763" y="13325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82"/>
          <p:cNvSpPr txBox="1"/>
          <p:nvPr/>
        </p:nvSpPr>
        <p:spPr>
          <a:xfrm>
            <a:off x="2224763" y="17338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82"/>
          <p:cNvSpPr txBox="1"/>
          <p:nvPr/>
        </p:nvSpPr>
        <p:spPr>
          <a:xfrm>
            <a:off x="2224763" y="21807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82"/>
          <p:cNvSpPr txBox="1"/>
          <p:nvPr/>
        </p:nvSpPr>
        <p:spPr>
          <a:xfrm>
            <a:off x="2224763" y="26136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82"/>
          <p:cNvSpPr txBox="1"/>
          <p:nvPr/>
        </p:nvSpPr>
        <p:spPr>
          <a:xfrm>
            <a:off x="2224763" y="30395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82"/>
          <p:cNvSpPr txBox="1"/>
          <p:nvPr/>
        </p:nvSpPr>
        <p:spPr>
          <a:xfrm>
            <a:off x="2224763" y="34478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82"/>
          <p:cNvSpPr txBox="1"/>
          <p:nvPr/>
        </p:nvSpPr>
        <p:spPr>
          <a:xfrm>
            <a:off x="2224763" y="38772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82"/>
          <p:cNvSpPr txBox="1"/>
          <p:nvPr/>
        </p:nvSpPr>
        <p:spPr>
          <a:xfrm>
            <a:off x="5087538" y="13413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82"/>
          <p:cNvSpPr txBox="1"/>
          <p:nvPr/>
        </p:nvSpPr>
        <p:spPr>
          <a:xfrm>
            <a:off x="5087538" y="17426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82"/>
          <p:cNvSpPr txBox="1"/>
          <p:nvPr/>
        </p:nvSpPr>
        <p:spPr>
          <a:xfrm>
            <a:off x="5087538" y="21895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82"/>
          <p:cNvSpPr txBox="1"/>
          <p:nvPr/>
        </p:nvSpPr>
        <p:spPr>
          <a:xfrm>
            <a:off x="5087538" y="26224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82"/>
          <p:cNvSpPr txBox="1"/>
          <p:nvPr/>
        </p:nvSpPr>
        <p:spPr>
          <a:xfrm>
            <a:off x="5087538" y="30483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82"/>
          <p:cNvSpPr txBox="1"/>
          <p:nvPr/>
        </p:nvSpPr>
        <p:spPr>
          <a:xfrm>
            <a:off x="5087538" y="34566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2"/>
          <p:cNvSpPr txBox="1"/>
          <p:nvPr/>
        </p:nvSpPr>
        <p:spPr>
          <a:xfrm>
            <a:off x="5087538" y="38860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2" name="Google Shape;1422;p82"/>
          <p:cNvCxnSpPr/>
          <p:nvPr/>
        </p:nvCxnSpPr>
        <p:spPr>
          <a:xfrm>
            <a:off x="3882025" y="13799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3" name="Google Shape;1423;p82"/>
          <p:cNvCxnSpPr/>
          <p:nvPr/>
        </p:nvCxnSpPr>
        <p:spPr>
          <a:xfrm>
            <a:off x="3882000" y="28502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4" name="Google Shape;1424;p82"/>
          <p:cNvCxnSpPr/>
          <p:nvPr/>
        </p:nvCxnSpPr>
        <p:spPr>
          <a:xfrm>
            <a:off x="3882025" y="4204475"/>
            <a:ext cx="107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5" name="Google Shape;1425;p82"/>
          <p:cNvCxnSpPr/>
          <p:nvPr/>
        </p:nvCxnSpPr>
        <p:spPr>
          <a:xfrm rot="10800000">
            <a:off x="4959050" y="27341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6" name="Google Shape;1426;p82"/>
          <p:cNvCxnSpPr/>
          <p:nvPr/>
        </p:nvCxnSpPr>
        <p:spPr>
          <a:xfrm rot="10800000">
            <a:off x="4959025" y="13799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7" name="Google Shape;1427;p82"/>
          <p:cNvSpPr/>
          <p:nvPr/>
        </p:nvSpPr>
        <p:spPr>
          <a:xfrm>
            <a:off x="1999250" y="3868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</a:t>
            </a:r>
            <a:endParaRPr/>
          </a:p>
        </p:txBody>
      </p:sp>
      <p:sp>
        <p:nvSpPr>
          <p:cNvPr id="1428" name="Google Shape;1428;p82"/>
          <p:cNvSpPr/>
          <p:nvPr/>
        </p:nvSpPr>
        <p:spPr>
          <a:xfrm>
            <a:off x="4862038" y="4046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</a:t>
            </a:r>
            <a:endParaRPr/>
          </a:p>
        </p:txBody>
      </p:sp>
      <p:sp>
        <p:nvSpPr>
          <p:cNvPr id="1429" name="Google Shape;1429;p82"/>
          <p:cNvSpPr txBox="1"/>
          <p:nvPr/>
        </p:nvSpPr>
        <p:spPr>
          <a:xfrm>
            <a:off x="910678" y="1454599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82"/>
          <p:cNvSpPr txBox="1"/>
          <p:nvPr/>
        </p:nvSpPr>
        <p:spPr>
          <a:xfrm>
            <a:off x="910678" y="266081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82"/>
          <p:cNvSpPr txBox="1"/>
          <p:nvPr/>
        </p:nvSpPr>
        <p:spPr>
          <a:xfrm>
            <a:off x="910613" y="383561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2" name="Google Shape;1432;p82"/>
          <p:cNvSpPr/>
          <p:nvPr/>
        </p:nvSpPr>
        <p:spPr>
          <a:xfrm>
            <a:off x="1711092" y="265374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3" name="Google Shape;1433;p82"/>
          <p:cNvSpPr/>
          <p:nvPr/>
        </p:nvSpPr>
        <p:spPr>
          <a:xfrm>
            <a:off x="692461" y="266081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4" name="Google Shape;1434;p82"/>
          <p:cNvSpPr/>
          <p:nvPr/>
        </p:nvSpPr>
        <p:spPr>
          <a:xfrm>
            <a:off x="1711027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5" name="Google Shape;1435;p82"/>
          <p:cNvSpPr/>
          <p:nvPr/>
        </p:nvSpPr>
        <p:spPr>
          <a:xfrm>
            <a:off x="692396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6" name="Google Shape;1436;p82"/>
          <p:cNvSpPr/>
          <p:nvPr/>
        </p:nvSpPr>
        <p:spPr>
          <a:xfrm>
            <a:off x="1929248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82"/>
          <p:cNvSpPr/>
          <p:nvPr/>
        </p:nvSpPr>
        <p:spPr>
          <a:xfrm>
            <a:off x="567500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8" name="Google Shape;1438;p82"/>
          <p:cNvCxnSpPr>
            <a:stCxn id="1414" idx="2"/>
          </p:cNvCxnSpPr>
          <p:nvPr/>
        </p:nvCxnSpPr>
        <p:spPr>
          <a:xfrm>
            <a:off x="2947163" y="4232138"/>
            <a:ext cx="0" cy="4236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82"/>
          <p:cNvCxnSpPr>
            <a:stCxn id="1421" idx="2"/>
          </p:cNvCxnSpPr>
          <p:nvPr/>
        </p:nvCxnSpPr>
        <p:spPr>
          <a:xfrm>
            <a:off x="5809938" y="4240938"/>
            <a:ext cx="0" cy="4083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82"/>
          <p:cNvCxnSpPr/>
          <p:nvPr/>
        </p:nvCxnSpPr>
        <p:spPr>
          <a:xfrm>
            <a:off x="644850" y="4642925"/>
            <a:ext cx="7480200" cy="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82"/>
          <p:cNvSpPr txBox="1"/>
          <p:nvPr/>
        </p:nvSpPr>
        <p:spPr>
          <a:xfrm>
            <a:off x="0" y="419682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Additional data  in the Frame added for security, addressing, etc.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82"/>
          <p:cNvSpPr txBox="1"/>
          <p:nvPr/>
        </p:nvSpPr>
        <p:spPr>
          <a:xfrm>
            <a:off x="351775" y="1030525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actual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82"/>
          <p:cNvSpPr txBox="1"/>
          <p:nvPr/>
        </p:nvSpPr>
        <p:spPr>
          <a:xfrm>
            <a:off x="7443028" y="1376124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82"/>
          <p:cNvSpPr txBox="1"/>
          <p:nvPr/>
        </p:nvSpPr>
        <p:spPr>
          <a:xfrm>
            <a:off x="7443028" y="265316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82"/>
          <p:cNvSpPr txBox="1"/>
          <p:nvPr/>
        </p:nvSpPr>
        <p:spPr>
          <a:xfrm>
            <a:off x="7442963" y="382796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6" name="Google Shape;1446;p82"/>
          <p:cNvSpPr/>
          <p:nvPr/>
        </p:nvSpPr>
        <p:spPr>
          <a:xfrm>
            <a:off x="8243442" y="264609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7" name="Google Shape;1447;p82"/>
          <p:cNvSpPr/>
          <p:nvPr/>
        </p:nvSpPr>
        <p:spPr>
          <a:xfrm>
            <a:off x="7224811" y="265316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8" name="Google Shape;1448;p82"/>
          <p:cNvSpPr/>
          <p:nvPr/>
        </p:nvSpPr>
        <p:spPr>
          <a:xfrm>
            <a:off x="8243377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9" name="Google Shape;1449;p82"/>
          <p:cNvSpPr/>
          <p:nvPr/>
        </p:nvSpPr>
        <p:spPr>
          <a:xfrm>
            <a:off x="7224746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50" name="Google Shape;1450;p82"/>
          <p:cNvSpPr/>
          <p:nvPr/>
        </p:nvSpPr>
        <p:spPr>
          <a:xfrm>
            <a:off x="8461598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2"/>
          <p:cNvSpPr/>
          <p:nvPr/>
        </p:nvSpPr>
        <p:spPr>
          <a:xfrm>
            <a:off x="7099850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2"/>
          <p:cNvSpPr txBox="1"/>
          <p:nvPr/>
        </p:nvSpPr>
        <p:spPr>
          <a:xfrm>
            <a:off x="6532350" y="418917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Eg. Profibus, DeviceNet, Ethernet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82"/>
          <p:cNvSpPr txBox="1"/>
          <p:nvPr/>
        </p:nvSpPr>
        <p:spPr>
          <a:xfrm>
            <a:off x="6884075" y="1733850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4" name="Google Shape;1454;p82"/>
          <p:cNvSpPr txBox="1"/>
          <p:nvPr/>
        </p:nvSpPr>
        <p:spPr>
          <a:xfrm>
            <a:off x="3372675" y="4363925"/>
            <a:ext cx="20439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Network Cable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</a:t>
            </a:r>
            <a:endParaRPr/>
          </a:p>
        </p:txBody>
      </p:sp>
      <p:sp>
        <p:nvSpPr>
          <p:cNvPr id="1460" name="Google Shape;1460;p83"/>
          <p:cNvSpPr/>
          <p:nvPr/>
        </p:nvSpPr>
        <p:spPr>
          <a:xfrm>
            <a:off x="210925" y="3434464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1" name="Google Shape;1461;p83"/>
          <p:cNvSpPr/>
          <p:nvPr/>
        </p:nvSpPr>
        <p:spPr>
          <a:xfrm>
            <a:off x="1381625" y="3597833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210925" y="3072669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83"/>
          <p:cNvSpPr/>
          <p:nvPr/>
        </p:nvSpPr>
        <p:spPr>
          <a:xfrm>
            <a:off x="1381625" y="3251158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83"/>
          <p:cNvSpPr/>
          <p:nvPr/>
        </p:nvSpPr>
        <p:spPr>
          <a:xfrm>
            <a:off x="210925" y="2725346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5" name="Google Shape;1465;p83"/>
          <p:cNvSpPr/>
          <p:nvPr/>
        </p:nvSpPr>
        <p:spPr>
          <a:xfrm>
            <a:off x="1381625" y="29025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83"/>
          <p:cNvSpPr/>
          <p:nvPr/>
        </p:nvSpPr>
        <p:spPr>
          <a:xfrm>
            <a:off x="210925" y="2360456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83"/>
          <p:cNvSpPr/>
          <p:nvPr/>
        </p:nvSpPr>
        <p:spPr>
          <a:xfrm>
            <a:off x="1381625" y="252382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83"/>
          <p:cNvSpPr/>
          <p:nvPr/>
        </p:nvSpPr>
        <p:spPr>
          <a:xfrm>
            <a:off x="210925" y="1942317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83"/>
          <p:cNvSpPr/>
          <p:nvPr/>
        </p:nvSpPr>
        <p:spPr>
          <a:xfrm>
            <a:off x="1381625" y="21056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83"/>
          <p:cNvSpPr/>
          <p:nvPr/>
        </p:nvSpPr>
        <p:spPr>
          <a:xfrm>
            <a:off x="210925" y="1469802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83"/>
          <p:cNvSpPr/>
          <p:nvPr/>
        </p:nvSpPr>
        <p:spPr>
          <a:xfrm>
            <a:off x="1381625" y="1560296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210925" y="982075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3" name="Google Shape;1473;p83"/>
          <p:cNvSpPr/>
          <p:nvPr/>
        </p:nvSpPr>
        <p:spPr>
          <a:xfrm flipH="1">
            <a:off x="5090900" y="3434478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Google Shape;1474;p83"/>
          <p:cNvSpPr/>
          <p:nvPr/>
        </p:nvSpPr>
        <p:spPr>
          <a:xfrm flipH="1">
            <a:off x="5090900" y="3072682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Google Shape;1475;p83"/>
          <p:cNvSpPr/>
          <p:nvPr/>
        </p:nvSpPr>
        <p:spPr>
          <a:xfrm flipH="1">
            <a:off x="5090900" y="2725359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Google Shape;1476;p83"/>
          <p:cNvSpPr/>
          <p:nvPr/>
        </p:nvSpPr>
        <p:spPr>
          <a:xfrm flipH="1">
            <a:off x="5090900" y="2360469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83"/>
          <p:cNvSpPr/>
          <p:nvPr/>
        </p:nvSpPr>
        <p:spPr>
          <a:xfrm flipH="1">
            <a:off x="5090900" y="1942331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83"/>
          <p:cNvSpPr/>
          <p:nvPr/>
        </p:nvSpPr>
        <p:spPr>
          <a:xfrm flipH="1">
            <a:off x="5090900" y="1469815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83"/>
          <p:cNvSpPr/>
          <p:nvPr/>
        </p:nvSpPr>
        <p:spPr>
          <a:xfrm flipH="1">
            <a:off x="5090900" y="982088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0" name="Google Shape;1480;p83"/>
          <p:cNvCxnSpPr>
            <a:stCxn id="1460" idx="3"/>
            <a:endCxn id="1473" idx="3"/>
          </p:cNvCxnSpPr>
          <p:nvPr/>
        </p:nvCxnSpPr>
        <p:spPr>
          <a:xfrm rot="-5400000" flipH="1">
            <a:off x="4411885" y="1504414"/>
            <a:ext cx="600" cy="5642100"/>
          </a:xfrm>
          <a:prstGeom prst="bentConnector3">
            <a:avLst>
              <a:gd name="adj1" fmla="val 83572595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81" name="Google Shape;1481;p83"/>
          <p:cNvSpPr/>
          <p:nvPr/>
        </p:nvSpPr>
        <p:spPr>
          <a:xfrm rot="10800000">
            <a:off x="7027475" y="39808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83"/>
          <p:cNvSpPr/>
          <p:nvPr/>
        </p:nvSpPr>
        <p:spPr>
          <a:xfrm rot="10800000">
            <a:off x="7027475" y="363647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83"/>
          <p:cNvSpPr/>
          <p:nvPr/>
        </p:nvSpPr>
        <p:spPr>
          <a:xfrm rot="10800000">
            <a:off x="7027475" y="32549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3"/>
          <p:cNvSpPr/>
          <p:nvPr/>
        </p:nvSpPr>
        <p:spPr>
          <a:xfrm rot="10800000">
            <a:off x="7027475" y="2864952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83"/>
          <p:cNvSpPr/>
          <p:nvPr/>
        </p:nvSpPr>
        <p:spPr>
          <a:xfrm rot="10800000">
            <a:off x="7027475" y="2455039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83"/>
          <p:cNvSpPr/>
          <p:nvPr/>
        </p:nvSpPr>
        <p:spPr>
          <a:xfrm rot="10800000">
            <a:off x="7027475" y="19423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83"/>
          <p:cNvSpPr/>
          <p:nvPr/>
        </p:nvSpPr>
        <p:spPr>
          <a:xfrm rot="10800000">
            <a:off x="7027475" y="1102747"/>
            <a:ext cx="205800" cy="51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3"/>
          <p:cNvSpPr/>
          <p:nvPr/>
        </p:nvSpPr>
        <p:spPr>
          <a:xfrm>
            <a:off x="6328775" y="652888"/>
            <a:ext cx="16032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Received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83"/>
          <p:cNvSpPr/>
          <p:nvPr/>
        </p:nvSpPr>
        <p:spPr>
          <a:xfrm>
            <a:off x="1381625" y="8669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83"/>
          <p:cNvSpPr/>
          <p:nvPr/>
        </p:nvSpPr>
        <p:spPr>
          <a:xfrm>
            <a:off x="571925" y="652850"/>
            <a:ext cx="18303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Transmitted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83"/>
          <p:cNvSpPr txBox="1"/>
          <p:nvPr/>
        </p:nvSpPr>
        <p:spPr>
          <a:xfrm>
            <a:off x="3870600" y="4468600"/>
            <a:ext cx="14028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[</a:t>
            </a:r>
            <a:r>
              <a:rPr lang="en"/>
              <a:t>Physical Link</a:t>
            </a:r>
            <a:r>
              <a:rPr lang="en">
                <a:solidFill>
                  <a:srgbClr val="660000"/>
                </a:solidFill>
              </a:rPr>
              <a:t>]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492" name="Google Shape;1492;p83"/>
          <p:cNvSpPr/>
          <p:nvPr/>
        </p:nvSpPr>
        <p:spPr>
          <a:xfrm>
            <a:off x="3885563" y="866975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3" name="Google Shape;1493;p83"/>
          <p:cNvSpPr/>
          <p:nvPr/>
        </p:nvSpPr>
        <p:spPr>
          <a:xfrm>
            <a:off x="3885563" y="130705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4" name="Google Shape;1494;p83"/>
          <p:cNvSpPr/>
          <p:nvPr/>
        </p:nvSpPr>
        <p:spPr>
          <a:xfrm>
            <a:off x="3885550" y="1771381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5" name="Google Shape;1495;p83"/>
          <p:cNvSpPr/>
          <p:nvPr/>
        </p:nvSpPr>
        <p:spPr>
          <a:xfrm>
            <a:off x="3885563" y="219207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AFCA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Segments</a:t>
            </a:r>
            <a:endParaRPr/>
          </a:p>
        </p:txBody>
      </p:sp>
      <p:sp>
        <p:nvSpPr>
          <p:cNvPr id="1496" name="Google Shape;1496;p83"/>
          <p:cNvSpPr/>
          <p:nvPr/>
        </p:nvSpPr>
        <p:spPr>
          <a:xfrm>
            <a:off x="3885563" y="2597253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497" name="Google Shape;1497;p83"/>
          <p:cNvSpPr/>
          <p:nvPr/>
        </p:nvSpPr>
        <p:spPr>
          <a:xfrm>
            <a:off x="3885563" y="3029242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1498" name="Google Shape;1498;p83"/>
          <p:cNvSpPr/>
          <p:nvPr/>
        </p:nvSpPr>
        <p:spPr>
          <a:xfrm>
            <a:off x="3885563" y="3461217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Physical Layer</a:t>
            </a:r>
            <a:endParaRPr/>
          </a:p>
        </p:txBody>
      </p:sp>
      <p:sp>
        <p:nvSpPr>
          <p:cNvPr id="1504" name="Google Shape;150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Physical Layer</a:t>
            </a:r>
            <a:r>
              <a:rPr lang="en"/>
              <a:t> is responsible for transmission of binary data via a physical medium. Handles how data is physically encoded and decoded.</a:t>
            </a:r>
            <a:endParaRPr/>
          </a:p>
        </p:txBody>
      </p:sp>
      <p:sp>
        <p:nvSpPr>
          <p:cNvPr id="1505" name="Google Shape;150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84"/>
          <p:cNvSpPr/>
          <p:nvPr/>
        </p:nvSpPr>
        <p:spPr>
          <a:xfrm>
            <a:off x="99000" y="3556375"/>
            <a:ext cx="89460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1: Physical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7" name="Google Shape;15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407">
            <a:off x="3560523" y="2907277"/>
            <a:ext cx="3315832" cy="221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30585" flipH="1">
            <a:off x="3788374" y="3267602"/>
            <a:ext cx="1709203" cy="113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84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0" name="Google Shape;1510;p84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84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84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84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84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6902450" y="2758132"/>
            <a:ext cx="1919500" cy="128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Data Link</a:t>
            </a:r>
            <a:endParaRPr/>
          </a:p>
        </p:txBody>
      </p:sp>
      <p:sp>
        <p:nvSpPr>
          <p:cNvPr id="1521" name="Google Shape;1521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Link</a:t>
            </a:r>
            <a:r>
              <a:rPr lang="en"/>
              <a:t> layer establishes links between nodes and provides error-free handling of data transfer over the Physical layer. </a:t>
            </a:r>
            <a:endParaRPr/>
          </a:p>
        </p:txBody>
      </p:sp>
      <p:sp>
        <p:nvSpPr>
          <p:cNvPr id="1522" name="Google Shape;1522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85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85"/>
          <p:cNvSpPr/>
          <p:nvPr/>
        </p:nvSpPr>
        <p:spPr>
          <a:xfrm>
            <a:off x="71325" y="3167625"/>
            <a:ext cx="89565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2: Data Link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5" name="Google Shape;1525;p85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6" name="Google Shape;1526;p85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7" name="Google Shape;1527;p85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8" name="Google Shape;1528;p85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9" name="Google Shape;1529;p85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0" name="Google Shape;15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74" y="2289050"/>
            <a:ext cx="2509460" cy="1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150" y="2355224"/>
            <a:ext cx="2025300" cy="20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0800" y="3650750"/>
            <a:ext cx="425501" cy="4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901" y="3578170"/>
            <a:ext cx="515760" cy="5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Network Layer</a:t>
            </a:r>
            <a:endParaRPr/>
          </a:p>
        </p:txBody>
      </p:sp>
      <p:sp>
        <p:nvSpPr>
          <p:cNvPr id="1539" name="Google Shape;1539;p86"/>
          <p:cNvSpPr txBox="1">
            <a:spLocks noGrp="1"/>
          </p:cNvSpPr>
          <p:nvPr>
            <p:ph type="subTitle" idx="1"/>
          </p:nvPr>
        </p:nvSpPr>
        <p:spPr>
          <a:xfrm>
            <a:off x="0" y="633800"/>
            <a:ext cx="9144000" cy="91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layer</a:t>
            </a:r>
            <a:r>
              <a:rPr lang="en"/>
              <a:t> is responsible for routing data through physical networks, deciding which physical path the data will take, and ensure that it gets to the correct destination. </a:t>
            </a:r>
            <a:endParaRPr/>
          </a:p>
        </p:txBody>
      </p:sp>
      <p:sp>
        <p:nvSpPr>
          <p:cNvPr id="1540" name="Google Shape;154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86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86"/>
          <p:cNvSpPr/>
          <p:nvPr/>
        </p:nvSpPr>
        <p:spPr>
          <a:xfrm>
            <a:off x="71325" y="2850400"/>
            <a:ext cx="88722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3: Network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544" name="Google Shape;1544;p86"/>
          <p:cNvCxnSpPr/>
          <p:nvPr/>
        </p:nvCxnSpPr>
        <p:spPr>
          <a:xfrm>
            <a:off x="3898725" y="2960775"/>
            <a:ext cx="4117800" cy="540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5" name="Google Shape;1545;p86"/>
          <p:cNvCxnSpPr/>
          <p:nvPr/>
        </p:nvCxnSpPr>
        <p:spPr>
          <a:xfrm rot="10800000" flipH="1">
            <a:off x="3439575" y="2951475"/>
            <a:ext cx="4284600" cy="558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6" name="Google Shape;1546;p86"/>
          <p:cNvCxnSpPr/>
          <p:nvPr/>
        </p:nvCxnSpPr>
        <p:spPr>
          <a:xfrm rot="10800000" flipH="1">
            <a:off x="3812625" y="2935725"/>
            <a:ext cx="2082300" cy="170400"/>
          </a:xfrm>
          <a:prstGeom prst="curvedConnector3">
            <a:avLst>
              <a:gd name="adj1" fmla="val 36092"/>
            </a:avLst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7" name="Google Shape;1547;p86"/>
          <p:cNvCxnSpPr/>
          <p:nvPr/>
        </p:nvCxnSpPr>
        <p:spPr>
          <a:xfrm>
            <a:off x="3656025" y="3168075"/>
            <a:ext cx="4790100" cy="8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8" name="Google Shape;1548;p86"/>
          <p:cNvCxnSpPr/>
          <p:nvPr/>
        </p:nvCxnSpPr>
        <p:spPr>
          <a:xfrm>
            <a:off x="3656025" y="3241125"/>
            <a:ext cx="2238900" cy="485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9" name="Google Shape;1549;p86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86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Transport </a:t>
            </a:r>
            <a:endParaRPr/>
          </a:p>
        </p:txBody>
      </p:sp>
      <p:sp>
        <p:nvSpPr>
          <p:cNvPr id="1558" name="Google Shape;155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Transport Layer</a:t>
            </a:r>
            <a:r>
              <a:rPr lang="en"/>
              <a:t> is responsible for actually transmitting data across the network. (It puts data onto the network.) </a:t>
            </a:r>
            <a:endParaRPr/>
          </a:p>
        </p:txBody>
      </p:sp>
      <p:sp>
        <p:nvSpPr>
          <p:cNvPr id="1559" name="Google Shape;1559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87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87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87"/>
          <p:cNvSpPr/>
          <p:nvPr/>
        </p:nvSpPr>
        <p:spPr>
          <a:xfrm>
            <a:off x="71325" y="2519500"/>
            <a:ext cx="88935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4: Transport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4" name="Google Shape;1564;p87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87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87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7" name="Google Shape;1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775" y="2676738"/>
            <a:ext cx="1192243" cy="7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50" y="2676750"/>
            <a:ext cx="1106832" cy="7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87"/>
          <p:cNvSpPr/>
          <p:nvPr/>
        </p:nvSpPr>
        <p:spPr>
          <a:xfrm>
            <a:off x="4671825" y="2758125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7"/>
          <p:cNvSpPr/>
          <p:nvPr/>
        </p:nvSpPr>
        <p:spPr>
          <a:xfrm>
            <a:off x="6292325" y="2711500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7"/>
          <p:cNvSpPr/>
          <p:nvPr/>
        </p:nvSpPr>
        <p:spPr>
          <a:xfrm>
            <a:off x="5667600" y="3103450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2" name="Google Shape;1572;p87"/>
          <p:cNvCxnSpPr/>
          <p:nvPr/>
        </p:nvCxnSpPr>
        <p:spPr>
          <a:xfrm rot="10800000" flipH="1">
            <a:off x="4584850" y="2969350"/>
            <a:ext cx="299700" cy="2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87"/>
          <p:cNvCxnSpPr/>
          <p:nvPr/>
        </p:nvCxnSpPr>
        <p:spPr>
          <a:xfrm>
            <a:off x="5395675" y="2864113"/>
            <a:ext cx="261000" cy="22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87"/>
          <p:cNvCxnSpPr/>
          <p:nvPr/>
        </p:nvCxnSpPr>
        <p:spPr>
          <a:xfrm rot="10800000" flipH="1">
            <a:off x="6191225" y="2910925"/>
            <a:ext cx="201900" cy="17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87"/>
          <p:cNvCxnSpPr/>
          <p:nvPr/>
        </p:nvCxnSpPr>
        <p:spPr>
          <a:xfrm>
            <a:off x="6927625" y="2913546"/>
            <a:ext cx="490200" cy="21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Session Layer</a:t>
            </a:r>
            <a:endParaRPr/>
          </a:p>
        </p:txBody>
      </p:sp>
      <p:sp>
        <p:nvSpPr>
          <p:cNvPr id="1581" name="Google Shape;15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Session Layer</a:t>
            </a:r>
            <a:r>
              <a:rPr lang="en"/>
              <a:t> manages connections between ports on computers and handles data flow. </a:t>
            </a:r>
            <a:endParaRPr/>
          </a:p>
        </p:txBody>
      </p: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8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4" name="Google Shape;1584;p88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88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88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7" name="Google Shape;1587;p88"/>
          <p:cNvSpPr/>
          <p:nvPr/>
        </p:nvSpPr>
        <p:spPr>
          <a:xfrm>
            <a:off x="71325" y="2196100"/>
            <a:ext cx="89460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5: Session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8" name="Google Shape;1588;p88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88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0" name="Google Shape;15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75" y="2008525"/>
            <a:ext cx="1353075" cy="9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475" y="1933781"/>
            <a:ext cx="1353075" cy="902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88"/>
          <p:cNvSpPr/>
          <p:nvPr/>
        </p:nvSpPr>
        <p:spPr>
          <a:xfrm>
            <a:off x="5005350" y="2519500"/>
            <a:ext cx="1817100" cy="28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A2C4C9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Presentation Layer</a:t>
            </a:r>
            <a:endParaRPr/>
          </a:p>
        </p:txBody>
      </p:sp>
      <p:sp>
        <p:nvSpPr>
          <p:cNvPr id="1598" name="Google Shape;159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Presentation layer</a:t>
            </a:r>
            <a:r>
              <a:rPr lang="en" sz="1600"/>
              <a:t> is the translator for the network. It formats the data to be presented to the Application layer. Handles data representation, de/encryption, character set translation and conversion. </a:t>
            </a:r>
            <a:endParaRPr sz="1600"/>
          </a:p>
        </p:txBody>
      </p:sp>
      <p:sp>
        <p:nvSpPr>
          <p:cNvPr id="1599" name="Google Shape;1599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9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89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89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89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4" name="Google Shape;1604;p89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89"/>
          <p:cNvSpPr/>
          <p:nvPr/>
        </p:nvSpPr>
        <p:spPr>
          <a:xfrm>
            <a:off x="71325" y="1890550"/>
            <a:ext cx="89355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6: Presentation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6" name="Google Shape;1606;p89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7" name="Google Shape;16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1975">
            <a:off x="5322603" y="1588839"/>
            <a:ext cx="1328924" cy="12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1975">
            <a:off x="5263803" y="1519502"/>
            <a:ext cx="1328924" cy="12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1975">
            <a:off x="5205003" y="1439539"/>
            <a:ext cx="1328924" cy="12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Physical Layer</a:t>
            </a:r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Application Layer</a:t>
            </a:r>
            <a:r>
              <a:rPr lang="en"/>
              <a:t> is responsible for representing  data in a way the consuming application can understand. </a:t>
            </a:r>
            <a:endParaRPr/>
          </a:p>
        </p:txBody>
      </p:sp>
      <p:sp>
        <p:nvSpPr>
          <p:cNvPr id="1616" name="Google Shape;161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90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90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90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90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90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90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90"/>
          <p:cNvSpPr/>
          <p:nvPr/>
        </p:nvSpPr>
        <p:spPr>
          <a:xfrm>
            <a:off x="71325" y="1545225"/>
            <a:ext cx="88512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7: Application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4" name="Google Shape;16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600" y="1144663"/>
            <a:ext cx="1329302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90"/>
          <p:cNvSpPr/>
          <p:nvPr/>
        </p:nvSpPr>
        <p:spPr>
          <a:xfrm>
            <a:off x="6172850" y="1221375"/>
            <a:ext cx="11508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lang="en" sz="12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n" sz="1200">
                <a:solidFill>
                  <a:srgbClr val="F1C232"/>
                </a:solidFill>
                <a:latin typeface="EB Garamond"/>
                <a:ea typeface="EB Garamond"/>
                <a:cs typeface="EB Garamond"/>
                <a:sym typeface="EB Garamond"/>
              </a:rPr>
              <a:t>b</a:t>
            </a:r>
            <a:r>
              <a:rPr lang="en" sz="1200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n" sz="1200">
                <a:solidFill>
                  <a:srgbClr val="CC0000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26" name="Google Shape;16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925" y="1616576"/>
            <a:ext cx="316975" cy="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71195">
            <a:off x="5120650" y="1446813"/>
            <a:ext cx="423750" cy="8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90"/>
          <p:cNvSpPr/>
          <p:nvPr/>
        </p:nvSpPr>
        <p:spPr>
          <a:xfrm rot="-1271965">
            <a:off x="5149681" y="1562489"/>
            <a:ext cx="365859" cy="63578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9" name="Google Shape;162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458765">
            <a:off x="5200107" y="1826469"/>
            <a:ext cx="310919" cy="2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7075" y="1402843"/>
            <a:ext cx="1195125" cy="75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 /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Decapsulation</a:t>
            </a:r>
            <a:r>
              <a:rPr lang="en"/>
              <a:t> </a:t>
            </a:r>
            <a:endParaRPr/>
          </a:p>
        </p:txBody>
      </p:sp>
      <p:sp>
        <p:nvSpPr>
          <p:cNvPr id="1636" name="Google Shape;1636;p91"/>
          <p:cNvSpPr txBox="1">
            <a:spLocks noGrp="1"/>
          </p:cNvSpPr>
          <p:nvPr>
            <p:ph type="subTitle" idx="1"/>
          </p:nvPr>
        </p:nvSpPr>
        <p:spPr>
          <a:xfrm>
            <a:off x="0" y="612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Encapsulation</a:t>
            </a:r>
            <a:r>
              <a:rPr lang="en">
                <a:solidFill>
                  <a:schemeClr val="dk1"/>
                </a:solidFill>
              </a:rPr>
              <a:t> converts data from an application on the source machine (like an image) into some that can be transmitted.</a:t>
            </a:r>
            <a:endParaRPr/>
          </a:p>
        </p:txBody>
      </p: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8" name="Google Shape;163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7" y="1157398"/>
            <a:ext cx="526625" cy="43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p91"/>
          <p:cNvCxnSpPr>
            <a:stCxn id="1638" idx="2"/>
          </p:cNvCxnSpPr>
          <p:nvPr/>
        </p:nvCxnSpPr>
        <p:spPr>
          <a:xfrm>
            <a:off x="5149389" y="1594773"/>
            <a:ext cx="9000" cy="2871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40" name="Google Shape;1640;p91"/>
          <p:cNvSpPr txBox="1"/>
          <p:nvPr/>
        </p:nvSpPr>
        <p:spPr>
          <a:xfrm>
            <a:off x="3441275" y="1707250"/>
            <a:ext cx="1444800" cy="364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data converted for transmission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91"/>
          <p:cNvSpPr txBox="1"/>
          <p:nvPr/>
        </p:nvSpPr>
        <p:spPr>
          <a:xfrm>
            <a:off x="3441275" y="2184525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91"/>
          <p:cNvSpPr txBox="1"/>
          <p:nvPr/>
        </p:nvSpPr>
        <p:spPr>
          <a:xfrm>
            <a:off x="3441275" y="2617337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91"/>
          <p:cNvSpPr txBox="1"/>
          <p:nvPr/>
        </p:nvSpPr>
        <p:spPr>
          <a:xfrm>
            <a:off x="3441275" y="3050149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91"/>
          <p:cNvSpPr txBox="1"/>
          <p:nvPr/>
        </p:nvSpPr>
        <p:spPr>
          <a:xfrm>
            <a:off x="3065600" y="346540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91"/>
          <p:cNvSpPr txBox="1"/>
          <p:nvPr/>
        </p:nvSpPr>
        <p:spPr>
          <a:xfrm>
            <a:off x="2505875" y="2617325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91"/>
          <p:cNvSpPr txBox="1"/>
          <p:nvPr/>
        </p:nvSpPr>
        <p:spPr>
          <a:xfrm>
            <a:off x="2505775" y="305015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91"/>
          <p:cNvSpPr txBox="1"/>
          <p:nvPr/>
        </p:nvSpPr>
        <p:spPr>
          <a:xfrm>
            <a:off x="2130200" y="346540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p91"/>
          <p:cNvSpPr txBox="1"/>
          <p:nvPr/>
        </p:nvSpPr>
        <p:spPr>
          <a:xfrm>
            <a:off x="4508675" y="3465425"/>
            <a:ext cx="3774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FCS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9" name="Google Shape;1649;p91"/>
          <p:cNvSpPr txBox="1"/>
          <p:nvPr/>
        </p:nvSpPr>
        <p:spPr>
          <a:xfrm>
            <a:off x="1760175" y="3050150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0" name="Google Shape;1650;p91"/>
          <p:cNvSpPr txBox="1"/>
          <p:nvPr/>
        </p:nvSpPr>
        <p:spPr>
          <a:xfrm>
            <a:off x="1384600" y="3465425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91"/>
          <p:cNvSpPr txBox="1"/>
          <p:nvPr/>
        </p:nvSpPr>
        <p:spPr>
          <a:xfrm>
            <a:off x="959775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LLC header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91"/>
          <p:cNvSpPr txBox="1"/>
          <p:nvPr/>
        </p:nvSpPr>
        <p:spPr>
          <a:xfrm>
            <a:off x="535050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 header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91"/>
          <p:cNvSpPr txBox="1"/>
          <p:nvPr/>
        </p:nvSpPr>
        <p:spPr>
          <a:xfrm>
            <a:off x="535050" y="3915675"/>
            <a:ext cx="4350900" cy="354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111010101111101101001100101010 → Sent to cable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4" name="Google Shape;1654;p91"/>
          <p:cNvSpPr/>
          <p:nvPr/>
        </p:nvSpPr>
        <p:spPr>
          <a:xfrm>
            <a:off x="3474200" y="4510225"/>
            <a:ext cx="3768000" cy="2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91"/>
          <p:cNvSpPr txBox="1"/>
          <p:nvPr/>
        </p:nvSpPr>
        <p:spPr>
          <a:xfrm>
            <a:off x="5797400" y="1430975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91"/>
          <p:cNvSpPr txBox="1"/>
          <p:nvPr/>
        </p:nvSpPr>
        <p:spPr>
          <a:xfrm>
            <a:off x="5797400" y="1832300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91"/>
          <p:cNvSpPr txBox="1"/>
          <p:nvPr/>
        </p:nvSpPr>
        <p:spPr>
          <a:xfrm>
            <a:off x="5797400" y="2279250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91"/>
          <p:cNvSpPr txBox="1"/>
          <p:nvPr/>
        </p:nvSpPr>
        <p:spPr>
          <a:xfrm>
            <a:off x="5797400" y="2712138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9" name="Google Shape;1659;p91"/>
          <p:cNvSpPr txBox="1"/>
          <p:nvPr/>
        </p:nvSpPr>
        <p:spPr>
          <a:xfrm>
            <a:off x="5797400" y="3138013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0" name="Google Shape;1660;p91"/>
          <p:cNvSpPr txBox="1"/>
          <p:nvPr/>
        </p:nvSpPr>
        <p:spPr>
          <a:xfrm>
            <a:off x="5797400" y="3546300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91"/>
          <p:cNvSpPr txBox="1"/>
          <p:nvPr/>
        </p:nvSpPr>
        <p:spPr>
          <a:xfrm>
            <a:off x="5797400" y="3975700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endParaRPr/>
          </a:p>
        </p:txBody>
      </p:sp>
      <p:sp>
        <p:nvSpPr>
          <p:cNvPr id="1051" name="Google Shape;1051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is critical for nearly all these roles. A solid understanding of networking is fundamental to almost all cybersecurity.</a:t>
            </a:r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3" name="Google Shape;1053;p56"/>
          <p:cNvGraphicFramePr/>
          <p:nvPr/>
        </p:nvGraphicFramePr>
        <p:xfrm>
          <a:off x="898875" y="1413713"/>
          <a:ext cx="7239000" cy="347457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Operations Center Analyst (SOC)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Cyber Threat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Cyber Defense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Incident Response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Intelligence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 Assurance Technician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Risk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Forensics Investigator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Administrator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 Auditor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Application Security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Penetration Tester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Security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 Specialist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 Engineer - Application Security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Encapsulation</a:t>
            </a:r>
            <a:r>
              <a:rPr lang="en"/>
              <a:t> / Decapsulation </a:t>
            </a: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1"/>
          </p:nvPr>
        </p:nvSpPr>
        <p:spPr>
          <a:xfrm>
            <a:off x="127125" y="612950"/>
            <a:ext cx="9144000" cy="645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Decapsulation</a:t>
            </a:r>
            <a:r>
              <a:rPr lang="en">
                <a:solidFill>
                  <a:schemeClr val="dk1"/>
                </a:solidFill>
              </a:rPr>
              <a:t> converts transmitted data into something that can be used on the destination's machine application.</a:t>
            </a:r>
            <a:endParaRPr/>
          </a:p>
        </p:txBody>
      </p:sp>
      <p:sp>
        <p:nvSpPr>
          <p:cNvPr id="1668" name="Google Shape;166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9" name="Google Shape;16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7" y="1157398"/>
            <a:ext cx="526625" cy="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2"/>
          <p:cNvSpPr txBox="1"/>
          <p:nvPr/>
        </p:nvSpPr>
        <p:spPr>
          <a:xfrm>
            <a:off x="3441275" y="1707250"/>
            <a:ext cx="1444800" cy="364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data converted for transmission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1" name="Google Shape;1671;p92"/>
          <p:cNvSpPr txBox="1"/>
          <p:nvPr/>
        </p:nvSpPr>
        <p:spPr>
          <a:xfrm>
            <a:off x="3441275" y="2184525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2" name="Google Shape;1672;p92"/>
          <p:cNvSpPr txBox="1"/>
          <p:nvPr/>
        </p:nvSpPr>
        <p:spPr>
          <a:xfrm>
            <a:off x="3441275" y="2617337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92"/>
          <p:cNvSpPr txBox="1"/>
          <p:nvPr/>
        </p:nvSpPr>
        <p:spPr>
          <a:xfrm>
            <a:off x="3441275" y="3050149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4" name="Google Shape;1674;p92"/>
          <p:cNvSpPr txBox="1"/>
          <p:nvPr/>
        </p:nvSpPr>
        <p:spPr>
          <a:xfrm>
            <a:off x="3065600" y="346540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92"/>
          <p:cNvSpPr txBox="1"/>
          <p:nvPr/>
        </p:nvSpPr>
        <p:spPr>
          <a:xfrm>
            <a:off x="2505875" y="2617325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p92"/>
          <p:cNvSpPr txBox="1"/>
          <p:nvPr/>
        </p:nvSpPr>
        <p:spPr>
          <a:xfrm>
            <a:off x="2505775" y="305015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7" name="Google Shape;1677;p92"/>
          <p:cNvSpPr txBox="1"/>
          <p:nvPr/>
        </p:nvSpPr>
        <p:spPr>
          <a:xfrm>
            <a:off x="2130200" y="346540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p92"/>
          <p:cNvSpPr txBox="1"/>
          <p:nvPr/>
        </p:nvSpPr>
        <p:spPr>
          <a:xfrm>
            <a:off x="4508675" y="3465425"/>
            <a:ext cx="3774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FCS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9" name="Google Shape;1679;p92"/>
          <p:cNvSpPr txBox="1"/>
          <p:nvPr/>
        </p:nvSpPr>
        <p:spPr>
          <a:xfrm>
            <a:off x="1760175" y="3050150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0" name="Google Shape;1680;p92"/>
          <p:cNvSpPr txBox="1"/>
          <p:nvPr/>
        </p:nvSpPr>
        <p:spPr>
          <a:xfrm>
            <a:off x="1384600" y="3465425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1" name="Google Shape;1681;p92"/>
          <p:cNvSpPr txBox="1"/>
          <p:nvPr/>
        </p:nvSpPr>
        <p:spPr>
          <a:xfrm>
            <a:off x="959775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LLC header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92"/>
          <p:cNvSpPr txBox="1"/>
          <p:nvPr/>
        </p:nvSpPr>
        <p:spPr>
          <a:xfrm>
            <a:off x="535050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 header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3" name="Google Shape;1683;p92"/>
          <p:cNvSpPr txBox="1"/>
          <p:nvPr/>
        </p:nvSpPr>
        <p:spPr>
          <a:xfrm>
            <a:off x="535050" y="3915675"/>
            <a:ext cx="4350900" cy="354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111010101111101101001100101010 → Sent to cable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92"/>
          <p:cNvSpPr/>
          <p:nvPr/>
        </p:nvSpPr>
        <p:spPr>
          <a:xfrm>
            <a:off x="3474200" y="4510225"/>
            <a:ext cx="3768000" cy="2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92"/>
          <p:cNvSpPr txBox="1"/>
          <p:nvPr/>
        </p:nvSpPr>
        <p:spPr>
          <a:xfrm>
            <a:off x="5797400" y="1430975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92"/>
          <p:cNvSpPr txBox="1"/>
          <p:nvPr/>
        </p:nvSpPr>
        <p:spPr>
          <a:xfrm>
            <a:off x="5797400" y="1832300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7" name="Google Shape;1687;p92"/>
          <p:cNvSpPr txBox="1"/>
          <p:nvPr/>
        </p:nvSpPr>
        <p:spPr>
          <a:xfrm>
            <a:off x="5797400" y="2279250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92"/>
          <p:cNvSpPr txBox="1"/>
          <p:nvPr/>
        </p:nvSpPr>
        <p:spPr>
          <a:xfrm>
            <a:off x="5797400" y="2712138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92"/>
          <p:cNvSpPr txBox="1"/>
          <p:nvPr/>
        </p:nvSpPr>
        <p:spPr>
          <a:xfrm>
            <a:off x="5797400" y="3138013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92"/>
          <p:cNvSpPr txBox="1"/>
          <p:nvPr/>
        </p:nvSpPr>
        <p:spPr>
          <a:xfrm>
            <a:off x="5797400" y="3546300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1" name="Google Shape;1691;p92"/>
          <p:cNvSpPr txBox="1"/>
          <p:nvPr/>
        </p:nvSpPr>
        <p:spPr>
          <a:xfrm>
            <a:off x="5797400" y="3975700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2" name="Google Shape;1692;p92"/>
          <p:cNvCxnSpPr>
            <a:endCxn id="1669" idx="2"/>
          </p:cNvCxnSpPr>
          <p:nvPr/>
        </p:nvCxnSpPr>
        <p:spPr>
          <a:xfrm rot="10800000" flipH="1">
            <a:off x="5145789" y="1594773"/>
            <a:ext cx="3600" cy="2846100"/>
          </a:xfrm>
          <a:prstGeom prst="straightConnector1">
            <a:avLst/>
          </a:prstGeom>
          <a:noFill/>
          <a:ln w="28575" cap="flat" cmpd="sng">
            <a:solidFill>
              <a:srgbClr val="351C75"/>
            </a:solidFill>
            <a:prstDash val="lg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OSI Model</a:t>
            </a:r>
            <a:endParaRPr/>
          </a:p>
        </p:txBody>
      </p:sp>
      <p:sp>
        <p:nvSpPr>
          <p:cNvPr id="1698" name="Google Shape;1698;p93"/>
          <p:cNvSpPr txBox="1">
            <a:spLocks noGrp="1"/>
          </p:cNvSpPr>
          <p:nvPr>
            <p:ph type="subTitle" idx="1"/>
          </p:nvPr>
        </p:nvSpPr>
        <p:spPr>
          <a:xfrm>
            <a:off x="250" y="65238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3D85C6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Twitter </a:t>
            </a:r>
            <a:r>
              <a:rPr lang="en" sz="2600">
                <a:latin typeface="Nunito ExtraBold"/>
                <a:ea typeface="Nunito ExtraBold"/>
                <a:cs typeface="Nunito ExtraBold"/>
                <a:sym typeface="Nunito ExtraBold"/>
              </a:rPr>
              <a:t>OSI Model</a:t>
            </a:r>
            <a:endParaRPr/>
          </a:p>
        </p:txBody>
      </p:sp>
      <p:sp>
        <p:nvSpPr>
          <p:cNvPr id="1699" name="Google Shape;169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Physical Layer: </a:t>
            </a:r>
            <a:r>
              <a:rPr lang="en">
                <a:solidFill>
                  <a:schemeClr val="dk1"/>
                </a:solidFill>
              </a:rPr>
              <a:t>You just thought of a tweet that you </a:t>
            </a:r>
            <a:r>
              <a:rPr lang="en" i="1">
                <a:solidFill>
                  <a:schemeClr val="dk1"/>
                </a:solidFill>
              </a:rPr>
              <a:t>need </a:t>
            </a:r>
            <a:r>
              <a:rPr lang="en">
                <a:solidFill>
                  <a:schemeClr val="dk1"/>
                </a:solidFill>
              </a:rPr>
              <a:t>to share with the world, so you whip out your smartphone. </a:t>
            </a:r>
            <a:endParaRPr/>
          </a:p>
        </p:txBody>
      </p:sp>
      <p:sp>
        <p:nvSpPr>
          <p:cNvPr id="1701" name="Google Shape;170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Link Layer: </a:t>
            </a:r>
            <a:r>
              <a:rPr lang="en">
                <a:solidFill>
                  <a:schemeClr val="dk1"/>
                </a:solidFill>
              </a:rPr>
              <a:t>Your 280 character tweet is converted into binary 1s and 0s. </a:t>
            </a:r>
            <a:endParaRPr/>
          </a:p>
        </p:txBody>
      </p:sp>
      <p:sp>
        <p:nvSpPr>
          <p:cNvPr id="1702" name="Google Shape;1702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Layer: </a:t>
            </a:r>
            <a:r>
              <a:rPr lang="en">
                <a:solidFill>
                  <a:schemeClr val="dk1"/>
                </a:solidFill>
              </a:rPr>
              <a:t>Your tweet is routed over various LAN and WANs. (Directing your tweet’s travel path).</a:t>
            </a:r>
            <a:endParaRPr/>
          </a:p>
        </p:txBody>
      </p:sp>
      <p:sp>
        <p:nvSpPr>
          <p:cNvPr id="1703" name="Google Shape;1703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Transport Layer: </a:t>
            </a:r>
            <a:r>
              <a:rPr lang="en">
                <a:solidFill>
                  <a:schemeClr val="dk1"/>
                </a:solidFill>
              </a:rPr>
              <a:t>Packs up your 280 character tweet and sends it into the Twittershpere.</a:t>
            </a:r>
            <a:endParaRPr/>
          </a:p>
        </p:txBody>
      </p:sp>
      <p:sp>
        <p:nvSpPr>
          <p:cNvPr id="1704" name="Google Shape;1704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Session Layer: </a:t>
            </a:r>
            <a:r>
              <a:rPr lang="en">
                <a:solidFill>
                  <a:schemeClr val="dk1"/>
                </a:solidFill>
              </a:rPr>
              <a:t>Provides order to a session. Like the traffic cop of data between transfers.</a:t>
            </a:r>
            <a:endParaRPr/>
          </a:p>
        </p:txBody>
      </p:sp>
      <p:sp>
        <p:nvSpPr>
          <p:cNvPr id="1705" name="Google Shape;170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Presentation Layer: </a:t>
            </a:r>
            <a:r>
              <a:rPr lang="en">
                <a:solidFill>
                  <a:schemeClr val="dk1"/>
                </a:solidFill>
              </a:rPr>
              <a:t>Translates binary 1s and 0s into a comprehensible format. </a:t>
            </a:r>
            <a:endParaRPr/>
          </a:p>
        </p:txBody>
      </p:sp>
      <p:sp>
        <p:nvSpPr>
          <p:cNvPr id="1706" name="Google Shape;1706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Layer: </a:t>
            </a:r>
            <a:r>
              <a:rPr lang="en">
                <a:solidFill>
                  <a:schemeClr val="dk1"/>
                </a:solidFill>
              </a:rPr>
              <a:t>Your tweet is ready to be viewed by the world!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/ IP Model</a:t>
            </a:r>
            <a:endParaRPr/>
          </a:p>
        </p:txBody>
      </p:sp>
      <p:sp>
        <p:nvSpPr>
          <p:cNvPr id="1712" name="Google Shape;171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Transport Control Protocol / Internet PRotocol Model is another model, more in accordance with cybersecurity issues. </a:t>
            </a:r>
            <a:endParaRPr/>
          </a:p>
        </p:txBody>
      </p:sp>
      <p:sp>
        <p:nvSpPr>
          <p:cNvPr id="1713" name="Google Shape;1713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4"/>
          <p:cNvSpPr/>
          <p:nvPr/>
        </p:nvSpPr>
        <p:spPr>
          <a:xfrm>
            <a:off x="171200" y="3512028"/>
            <a:ext cx="3943500" cy="11568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1715" name="Google Shape;1715;p94"/>
          <p:cNvSpPr/>
          <p:nvPr/>
        </p:nvSpPr>
        <p:spPr>
          <a:xfrm>
            <a:off x="171200" y="3221738"/>
            <a:ext cx="3943500" cy="11568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1716" name="Google Shape;1716;p94"/>
          <p:cNvSpPr/>
          <p:nvPr/>
        </p:nvSpPr>
        <p:spPr>
          <a:xfrm>
            <a:off x="171200" y="2919168"/>
            <a:ext cx="3943500" cy="11568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1717" name="Google Shape;1717;p94"/>
          <p:cNvSpPr/>
          <p:nvPr/>
        </p:nvSpPr>
        <p:spPr>
          <a:xfrm>
            <a:off x="171200" y="2603530"/>
            <a:ext cx="3943500" cy="11568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1718" name="Google Shape;1718;p94"/>
          <p:cNvSpPr/>
          <p:nvPr/>
        </p:nvSpPr>
        <p:spPr>
          <a:xfrm>
            <a:off x="171200" y="2295070"/>
            <a:ext cx="3943500" cy="11568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1719" name="Google Shape;1719;p94"/>
          <p:cNvSpPr/>
          <p:nvPr/>
        </p:nvSpPr>
        <p:spPr>
          <a:xfrm>
            <a:off x="171200" y="2003635"/>
            <a:ext cx="3943500" cy="11568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1720" name="Google Shape;1720;p94"/>
          <p:cNvSpPr/>
          <p:nvPr/>
        </p:nvSpPr>
        <p:spPr>
          <a:xfrm>
            <a:off x="171200" y="1674263"/>
            <a:ext cx="3943500" cy="11568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1721" name="Google Shape;1721;p94"/>
          <p:cNvSpPr/>
          <p:nvPr/>
        </p:nvSpPr>
        <p:spPr>
          <a:xfrm flipH="1">
            <a:off x="4762025" y="3466750"/>
            <a:ext cx="4093800" cy="1001400"/>
          </a:xfrm>
          <a:prstGeom prst="cube">
            <a:avLst>
              <a:gd name="adj" fmla="val 46830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Host-To-Network Layer</a:t>
            </a:r>
            <a:endParaRPr/>
          </a:p>
        </p:txBody>
      </p:sp>
      <p:sp>
        <p:nvSpPr>
          <p:cNvPr id="1722" name="Google Shape;1722;p94"/>
          <p:cNvSpPr/>
          <p:nvPr/>
        </p:nvSpPr>
        <p:spPr>
          <a:xfrm flipH="1">
            <a:off x="4762025" y="3130288"/>
            <a:ext cx="4093800" cy="744300"/>
          </a:xfrm>
          <a:prstGeom prst="cube">
            <a:avLst>
              <a:gd name="adj" fmla="val 65585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Layer</a:t>
            </a:r>
            <a:endParaRPr/>
          </a:p>
        </p:txBody>
      </p:sp>
      <p:sp>
        <p:nvSpPr>
          <p:cNvPr id="1723" name="Google Shape;1723;p94"/>
          <p:cNvSpPr/>
          <p:nvPr/>
        </p:nvSpPr>
        <p:spPr>
          <a:xfrm flipH="1">
            <a:off x="4762025" y="2799388"/>
            <a:ext cx="4093800" cy="744300"/>
          </a:xfrm>
          <a:prstGeom prst="cube">
            <a:avLst>
              <a:gd name="adj" fmla="val 65585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</a:t>
            </a:r>
            <a:endParaRPr/>
          </a:p>
        </p:txBody>
      </p:sp>
      <p:sp>
        <p:nvSpPr>
          <p:cNvPr id="1724" name="Google Shape;1724;p94"/>
          <p:cNvSpPr/>
          <p:nvPr/>
        </p:nvSpPr>
        <p:spPr>
          <a:xfrm flipH="1">
            <a:off x="4762025" y="1590813"/>
            <a:ext cx="4093800" cy="1602600"/>
          </a:xfrm>
          <a:prstGeom prst="cube">
            <a:avLst>
              <a:gd name="adj" fmla="val 3221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Layer</a:t>
            </a:r>
            <a:endParaRPr/>
          </a:p>
        </p:txBody>
      </p:sp>
      <p:cxnSp>
        <p:nvCxnSpPr>
          <p:cNvPr id="1725" name="Google Shape;1725;p94"/>
          <p:cNvCxnSpPr>
            <a:endCxn id="1724" idx="5"/>
          </p:cNvCxnSpPr>
          <p:nvPr/>
        </p:nvCxnSpPr>
        <p:spPr>
          <a:xfrm>
            <a:off x="4112225" y="1806406"/>
            <a:ext cx="649800" cy="32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94"/>
          <p:cNvCxnSpPr>
            <a:endCxn id="1724" idx="5"/>
          </p:cNvCxnSpPr>
          <p:nvPr/>
        </p:nvCxnSpPr>
        <p:spPr>
          <a:xfrm rot="10800000" flipH="1">
            <a:off x="4114625" y="2134006"/>
            <a:ext cx="647400" cy="33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94"/>
          <p:cNvCxnSpPr/>
          <p:nvPr/>
        </p:nvCxnSpPr>
        <p:spPr>
          <a:xfrm>
            <a:off x="4121600" y="2691004"/>
            <a:ext cx="602100" cy="25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94"/>
          <p:cNvCxnSpPr/>
          <p:nvPr/>
        </p:nvCxnSpPr>
        <p:spPr>
          <a:xfrm>
            <a:off x="4130413" y="3009516"/>
            <a:ext cx="615900" cy="26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94"/>
          <p:cNvCxnSpPr>
            <a:endCxn id="1724" idx="5"/>
          </p:cNvCxnSpPr>
          <p:nvPr/>
        </p:nvCxnSpPr>
        <p:spPr>
          <a:xfrm rot="10800000" flipH="1">
            <a:off x="4114625" y="2134006"/>
            <a:ext cx="647400" cy="22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4"/>
          <p:cNvCxnSpPr>
            <a:stCxn id="1715" idx="5"/>
          </p:cNvCxnSpPr>
          <p:nvPr/>
        </p:nvCxnSpPr>
        <p:spPr>
          <a:xfrm>
            <a:off x="4114700" y="3342462"/>
            <a:ext cx="610200" cy="263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94"/>
          <p:cNvCxnSpPr>
            <a:stCxn id="1714" idx="5"/>
          </p:cNvCxnSpPr>
          <p:nvPr/>
        </p:nvCxnSpPr>
        <p:spPr>
          <a:xfrm>
            <a:off x="4114700" y="3632752"/>
            <a:ext cx="613200" cy="25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737" name="Google Shape;1737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Fill in the Blanks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familiarizing yourself with the OSI model.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96"/>
          <p:cNvSpPr txBox="1"/>
          <p:nvPr/>
        </p:nvSpPr>
        <p:spPr>
          <a:xfrm>
            <a:off x="2471150" y="3677975"/>
            <a:ext cx="3934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Fill in the Blanks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Take A Break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0" name="Google Shape;17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000" y="2755451"/>
            <a:ext cx="2400025" cy="2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Wireshark</a:t>
            </a:r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packets. </a:t>
            </a:r>
            <a:endParaRPr/>
          </a:p>
        </p:txBody>
      </p:sp>
      <p:sp>
        <p:nvSpPr>
          <p:cNvPr id="1762" name="Google Shape;1762;p9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Wireshark</a:t>
            </a:r>
            <a:r>
              <a:rPr lang="en" sz="1800">
                <a:solidFill>
                  <a:schemeClr val="dk1"/>
                </a:solidFill>
              </a:rPr>
              <a:t> is a tool that allows us to look at real communication across the network and monitor the network for activities of connected devices.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9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Packets and Wireshark</a:t>
            </a:r>
            <a:endParaRPr/>
          </a:p>
        </p:txBody>
      </p:sp>
      <p:sp>
        <p:nvSpPr>
          <p:cNvPr id="1764" name="Google Shape;1764;p9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5" name="Google Shape;17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7" y="1449375"/>
            <a:ext cx="6012548" cy="3186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771" name="Google Shape;177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tiny packets.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0"/>
          <p:cNvSpPr txBox="1"/>
          <p:nvPr/>
        </p:nvSpPr>
        <p:spPr>
          <a:xfrm>
            <a:off x="359319" y="1499400"/>
            <a:ext cx="10335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100"/>
          <p:cNvSpPr txBox="1"/>
          <p:nvPr/>
        </p:nvSpPr>
        <p:spPr>
          <a:xfrm>
            <a:off x="359319" y="1795357"/>
            <a:ext cx="10335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100"/>
          <p:cNvSpPr txBox="1"/>
          <p:nvPr/>
        </p:nvSpPr>
        <p:spPr>
          <a:xfrm>
            <a:off x="359319" y="2124960"/>
            <a:ext cx="10335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100"/>
          <p:cNvSpPr txBox="1"/>
          <p:nvPr/>
        </p:nvSpPr>
        <p:spPr>
          <a:xfrm>
            <a:off x="359319" y="2444193"/>
            <a:ext cx="10335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100"/>
          <p:cNvSpPr txBox="1"/>
          <p:nvPr/>
        </p:nvSpPr>
        <p:spPr>
          <a:xfrm>
            <a:off x="359319" y="2758254"/>
            <a:ext cx="10335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100"/>
          <p:cNvSpPr txBox="1"/>
          <p:nvPr/>
        </p:nvSpPr>
        <p:spPr>
          <a:xfrm>
            <a:off x="359319" y="3059346"/>
            <a:ext cx="10335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100"/>
          <p:cNvSpPr txBox="1"/>
          <p:nvPr/>
        </p:nvSpPr>
        <p:spPr>
          <a:xfrm>
            <a:off x="359319" y="3376007"/>
            <a:ext cx="10335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Physical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100"/>
          <p:cNvSpPr txBox="1"/>
          <p:nvPr/>
        </p:nvSpPr>
        <p:spPr>
          <a:xfrm>
            <a:off x="1456614" y="1505889"/>
            <a:ext cx="7758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100"/>
          <p:cNvSpPr txBox="1"/>
          <p:nvPr/>
        </p:nvSpPr>
        <p:spPr>
          <a:xfrm>
            <a:off x="1456614" y="1801846"/>
            <a:ext cx="7758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100"/>
          <p:cNvSpPr txBox="1"/>
          <p:nvPr/>
        </p:nvSpPr>
        <p:spPr>
          <a:xfrm>
            <a:off x="1456614" y="2131450"/>
            <a:ext cx="7758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100"/>
          <p:cNvSpPr txBox="1"/>
          <p:nvPr/>
        </p:nvSpPr>
        <p:spPr>
          <a:xfrm>
            <a:off x="1456614" y="2450682"/>
            <a:ext cx="7758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100"/>
          <p:cNvSpPr txBox="1"/>
          <p:nvPr/>
        </p:nvSpPr>
        <p:spPr>
          <a:xfrm>
            <a:off x="1456614" y="2764744"/>
            <a:ext cx="7758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Packets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100"/>
          <p:cNvSpPr txBox="1"/>
          <p:nvPr/>
        </p:nvSpPr>
        <p:spPr>
          <a:xfrm>
            <a:off x="1456614" y="3065836"/>
            <a:ext cx="7758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Frames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100"/>
          <p:cNvSpPr txBox="1"/>
          <p:nvPr/>
        </p:nvSpPr>
        <p:spPr>
          <a:xfrm>
            <a:off x="1456614" y="3382497"/>
            <a:ext cx="7758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7" name="Google Shape;1787;p100"/>
          <p:cNvSpPr/>
          <p:nvPr/>
        </p:nvSpPr>
        <p:spPr>
          <a:xfrm>
            <a:off x="316400" y="2719630"/>
            <a:ext cx="1961700" cy="34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aphicFrame>
        <p:nvGraphicFramePr>
          <p:cNvPr id="1788" name="Google Shape;1788;p100"/>
          <p:cNvGraphicFramePr/>
          <p:nvPr/>
        </p:nvGraphicFramePr>
        <p:xfrm>
          <a:off x="3067025" y="16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Protocol...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Payload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660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Trailer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end of packet, error correction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9" name="Google Shape;1789;p100"/>
          <p:cNvSpPr txBox="1"/>
          <p:nvPr/>
        </p:nvSpPr>
        <p:spPr>
          <a:xfrm>
            <a:off x="464175" y="3771000"/>
            <a:ext cx="75531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packet contains: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address of its origin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address of its destination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information that connects it to related packets being transmitted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0" name="Google Shape;1790;p100"/>
          <p:cNvCxnSpPr>
            <a:stCxn id="1787" idx="3"/>
          </p:cNvCxnSpPr>
          <p:nvPr/>
        </p:nvCxnSpPr>
        <p:spPr>
          <a:xfrm rot="10800000" flipH="1">
            <a:off x="2278100" y="1840030"/>
            <a:ext cx="770400" cy="105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100"/>
          <p:cNvCxnSpPr>
            <a:stCxn id="1787" idx="3"/>
          </p:cNvCxnSpPr>
          <p:nvPr/>
        </p:nvCxnSpPr>
        <p:spPr>
          <a:xfrm rot="10800000" flipH="1">
            <a:off x="2278100" y="2660530"/>
            <a:ext cx="781500" cy="23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100"/>
          <p:cNvCxnSpPr>
            <a:stCxn id="1787" idx="3"/>
          </p:cNvCxnSpPr>
          <p:nvPr/>
        </p:nvCxnSpPr>
        <p:spPr>
          <a:xfrm>
            <a:off x="2278100" y="2892730"/>
            <a:ext cx="803700" cy="42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798" name="Google Shape;179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tiny packets.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1"/>
          <p:cNvSpPr txBox="1"/>
          <p:nvPr/>
        </p:nvSpPr>
        <p:spPr>
          <a:xfrm>
            <a:off x="359319" y="1499400"/>
            <a:ext cx="10335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1" name="Google Shape;1801;p101"/>
          <p:cNvSpPr txBox="1"/>
          <p:nvPr/>
        </p:nvSpPr>
        <p:spPr>
          <a:xfrm>
            <a:off x="359319" y="1795357"/>
            <a:ext cx="10335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2" name="Google Shape;1802;p101"/>
          <p:cNvSpPr txBox="1"/>
          <p:nvPr/>
        </p:nvSpPr>
        <p:spPr>
          <a:xfrm>
            <a:off x="359319" y="2124960"/>
            <a:ext cx="10335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3" name="Google Shape;1803;p101"/>
          <p:cNvSpPr txBox="1"/>
          <p:nvPr/>
        </p:nvSpPr>
        <p:spPr>
          <a:xfrm>
            <a:off x="359319" y="2444193"/>
            <a:ext cx="10335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4" name="Google Shape;1804;p101"/>
          <p:cNvSpPr txBox="1"/>
          <p:nvPr/>
        </p:nvSpPr>
        <p:spPr>
          <a:xfrm>
            <a:off x="359319" y="2758254"/>
            <a:ext cx="10335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101"/>
          <p:cNvSpPr txBox="1"/>
          <p:nvPr/>
        </p:nvSpPr>
        <p:spPr>
          <a:xfrm>
            <a:off x="359319" y="3059346"/>
            <a:ext cx="10335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6" name="Google Shape;1806;p101"/>
          <p:cNvSpPr txBox="1"/>
          <p:nvPr/>
        </p:nvSpPr>
        <p:spPr>
          <a:xfrm>
            <a:off x="359319" y="3376007"/>
            <a:ext cx="10335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Physical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101"/>
          <p:cNvSpPr txBox="1"/>
          <p:nvPr/>
        </p:nvSpPr>
        <p:spPr>
          <a:xfrm>
            <a:off x="1456614" y="1505889"/>
            <a:ext cx="7758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8" name="Google Shape;1808;p101"/>
          <p:cNvSpPr txBox="1"/>
          <p:nvPr/>
        </p:nvSpPr>
        <p:spPr>
          <a:xfrm>
            <a:off x="1456614" y="1801846"/>
            <a:ext cx="7758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9" name="Google Shape;1809;p101"/>
          <p:cNvSpPr txBox="1"/>
          <p:nvPr/>
        </p:nvSpPr>
        <p:spPr>
          <a:xfrm>
            <a:off x="1456614" y="2131450"/>
            <a:ext cx="7758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0" name="Google Shape;1810;p101"/>
          <p:cNvSpPr txBox="1"/>
          <p:nvPr/>
        </p:nvSpPr>
        <p:spPr>
          <a:xfrm>
            <a:off x="1456614" y="2450682"/>
            <a:ext cx="7758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1" name="Google Shape;1811;p101"/>
          <p:cNvSpPr txBox="1"/>
          <p:nvPr/>
        </p:nvSpPr>
        <p:spPr>
          <a:xfrm>
            <a:off x="1456614" y="2764744"/>
            <a:ext cx="7758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Packets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2" name="Google Shape;1812;p101"/>
          <p:cNvSpPr txBox="1"/>
          <p:nvPr/>
        </p:nvSpPr>
        <p:spPr>
          <a:xfrm>
            <a:off x="1456614" y="3065836"/>
            <a:ext cx="7758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Frames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3" name="Google Shape;1813;p101"/>
          <p:cNvSpPr txBox="1"/>
          <p:nvPr/>
        </p:nvSpPr>
        <p:spPr>
          <a:xfrm>
            <a:off x="1456614" y="3382497"/>
            <a:ext cx="7758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101"/>
          <p:cNvSpPr/>
          <p:nvPr/>
        </p:nvSpPr>
        <p:spPr>
          <a:xfrm>
            <a:off x="316400" y="2719630"/>
            <a:ext cx="1961700" cy="34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aphicFrame>
        <p:nvGraphicFramePr>
          <p:cNvPr id="1815" name="Google Shape;1815;p101"/>
          <p:cNvGraphicFramePr/>
          <p:nvPr/>
        </p:nvGraphicFramePr>
        <p:xfrm>
          <a:off x="3067025" y="16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Protocol...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Payload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660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Trailer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end of packet, error correction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816" name="Google Shape;1816;p101"/>
          <p:cNvCxnSpPr>
            <a:stCxn id="1814" idx="3"/>
          </p:cNvCxnSpPr>
          <p:nvPr/>
        </p:nvCxnSpPr>
        <p:spPr>
          <a:xfrm rot="10800000" flipH="1">
            <a:off x="2278100" y="1840030"/>
            <a:ext cx="770400" cy="105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7" name="Google Shape;1817;p101"/>
          <p:cNvCxnSpPr>
            <a:stCxn id="1814" idx="3"/>
          </p:cNvCxnSpPr>
          <p:nvPr/>
        </p:nvCxnSpPr>
        <p:spPr>
          <a:xfrm rot="10800000" flipH="1">
            <a:off x="2278100" y="2660530"/>
            <a:ext cx="781500" cy="23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8" name="Google Shape;1818;p101"/>
          <p:cNvCxnSpPr>
            <a:stCxn id="1814" idx="3"/>
          </p:cNvCxnSpPr>
          <p:nvPr/>
        </p:nvCxnSpPr>
        <p:spPr>
          <a:xfrm>
            <a:off x="2278100" y="2892730"/>
            <a:ext cx="803700" cy="42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19" name="Google Shape;18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75" y="3796497"/>
            <a:ext cx="6496493" cy="9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Journey of a File</a:t>
            </a: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825" name="Google Shape;1825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Install Wireshark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install the wireshark application.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Wireshark Walkthrough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0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838" name="Google Shape;1838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Diving with the Wiresharks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conduct a capture, investigate a packet capture files, and answer a series of questions about the traffic in a file.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0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Inspecting a Packet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851" name="Google Shape;1851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My First Sniff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complete your own practice capture.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861" name="Google Shape;1861;p107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7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07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7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07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7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7" name="Google Shape;18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75" y="2519126"/>
            <a:ext cx="2400025" cy="23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07"/>
          <p:cNvSpPr/>
          <p:nvPr/>
        </p:nvSpPr>
        <p:spPr>
          <a:xfrm>
            <a:off x="7329975" y="2014425"/>
            <a:ext cx="1592700" cy="868500"/>
          </a:xfrm>
          <a:prstGeom prst="wedgeRoundRectCallout">
            <a:avLst>
              <a:gd name="adj1" fmla="val -39405"/>
              <a:gd name="adj2" fmla="val 8600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5" name="Google Shape;1065;p58"/>
          <p:cNvPicPr preferRelativeResize="0"/>
          <p:nvPr/>
        </p:nvPicPr>
        <p:blipFill rotWithShape="1">
          <a:blip r:embed="rId3">
            <a:alphaModFix/>
          </a:blip>
          <a:srcRect t="8583" r="8592" b="9"/>
          <a:stretch/>
        </p:blipFill>
        <p:spPr>
          <a:xfrm>
            <a:off x="1257602" y="1887262"/>
            <a:ext cx="1306775" cy="1264926"/>
          </a:xfrm>
          <a:prstGeom prst="rect">
            <a:avLst/>
          </a:prstGeom>
          <a:noFill/>
          <a:ln>
            <a:noFill/>
          </a:ln>
          <a:effectLst>
            <a:outerShdw dist="28575" dir="2760000" algn="bl" rotWithShape="0">
              <a:srgbClr val="FF0000">
                <a:alpha val="83000"/>
              </a:srgbClr>
            </a:outerShdw>
          </a:effectLst>
        </p:spPr>
      </p:pic>
      <p:sp>
        <p:nvSpPr>
          <p:cNvPr id="1066" name="Google Shape;1066;p58"/>
          <p:cNvSpPr txBox="1"/>
          <p:nvPr/>
        </p:nvSpPr>
        <p:spPr>
          <a:xfrm>
            <a:off x="2805825" y="1887250"/>
            <a:ext cx="57120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network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group of computer systems and computing devices that are linked together through communication channels to facilitate communication and resource sharing among a wide range of users.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7" name="Google Shape;1067;p58"/>
          <p:cNvPicPr preferRelativeResize="0"/>
          <p:nvPr/>
        </p:nvPicPr>
        <p:blipFill rotWithShape="1">
          <a:blip r:embed="rId3">
            <a:alphaModFix/>
          </a:blip>
          <a:srcRect t="8583" r="8592" b="9"/>
          <a:stretch/>
        </p:blipFill>
        <p:spPr>
          <a:xfrm>
            <a:off x="1257602" y="1887262"/>
            <a:ext cx="1306775" cy="1264926"/>
          </a:xfrm>
          <a:prstGeom prst="rect">
            <a:avLst/>
          </a:prstGeom>
          <a:noFill/>
          <a:ln>
            <a:noFill/>
          </a:ln>
          <a:effectLst>
            <a:outerShdw dist="19050" dir="5940000" algn="bl" rotWithShape="0">
              <a:srgbClr val="0000FF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Communication: The Client Server Model</a:t>
            </a:r>
            <a:endParaRPr/>
          </a:p>
        </p:txBody>
      </p:sp>
      <p:sp>
        <p:nvSpPr>
          <p:cNvPr id="1073" name="Google Shape;1073;p59"/>
          <p:cNvSpPr txBox="1">
            <a:spLocks noGrp="1"/>
          </p:cNvSpPr>
          <p:nvPr>
            <p:ph type="subTitle" idx="1"/>
          </p:nvPr>
        </p:nvSpPr>
        <p:spPr>
          <a:xfrm>
            <a:off x="0" y="9113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communication occurs largely between </a:t>
            </a:r>
            <a:r>
              <a:rPr lang="en" sz="2400" b="1"/>
              <a:t>clients</a:t>
            </a:r>
            <a:r>
              <a:rPr lang="en" sz="2400"/>
              <a:t> and </a:t>
            </a:r>
            <a:r>
              <a:rPr lang="en" sz="2400" b="1"/>
              <a:t>servers</a:t>
            </a:r>
            <a:r>
              <a:rPr lang="en" sz="2400"/>
              <a:t>. </a:t>
            </a:r>
            <a:endParaRPr sz="240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59"/>
          <p:cNvCxnSpPr>
            <a:stCxn id="1076" idx="2"/>
            <a:endCxn id="1077" idx="2"/>
          </p:cNvCxnSpPr>
          <p:nvPr/>
        </p:nvCxnSpPr>
        <p:spPr>
          <a:xfrm rot="-5400000" flipH="1">
            <a:off x="4497352" y="980602"/>
            <a:ext cx="156000" cy="4959600"/>
          </a:xfrm>
          <a:prstGeom prst="bentConnector3">
            <a:avLst>
              <a:gd name="adj1" fmla="val 651602"/>
            </a:avLst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200" y="2067952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687" y="2067950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Communication</a:t>
            </a:r>
            <a:r>
              <a:rPr lang="en">
                <a:solidFill>
                  <a:schemeClr val="dk1"/>
                </a:solidFill>
              </a:rPr>
              <a:t>: The Client Server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9231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Multiple clients often communicate with a single server.</a:t>
            </a:r>
            <a:endParaRPr sz="2400"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5" name="Google Shape;1085;p60"/>
          <p:cNvCxnSpPr>
            <a:stCxn id="1086" idx="2"/>
          </p:cNvCxnSpPr>
          <p:nvPr/>
        </p:nvCxnSpPr>
        <p:spPr>
          <a:xfrm rot="-5400000" flipH="1">
            <a:off x="4580092" y="1750575"/>
            <a:ext cx="883500" cy="3840300"/>
          </a:xfrm>
          <a:prstGeom prst="bentConnector2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87" name="Google Shape;1087;p60"/>
          <p:cNvCxnSpPr>
            <a:stCxn id="1088" idx="2"/>
          </p:cNvCxnSpPr>
          <p:nvPr/>
        </p:nvCxnSpPr>
        <p:spPr>
          <a:xfrm rot="-5400000" flipH="1">
            <a:off x="5195275" y="2159475"/>
            <a:ext cx="654300" cy="2793300"/>
          </a:xfrm>
          <a:prstGeom prst="bentConnector2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89" name="Google Shape;10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914527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987" y="2227350"/>
            <a:ext cx="489409" cy="1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275" y="2373975"/>
            <a:ext cx="855000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0"/>
          <p:cNvSpPr txBox="1"/>
          <p:nvPr/>
        </p:nvSpPr>
        <p:spPr>
          <a:xfrm>
            <a:off x="4203375" y="2864175"/>
            <a:ext cx="10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(smart bulb)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91" name="Google Shape;1091;p60"/>
          <p:cNvCxnSpPr>
            <a:endCxn id="1092" idx="2"/>
          </p:cNvCxnSpPr>
          <p:nvPr/>
        </p:nvCxnSpPr>
        <p:spPr>
          <a:xfrm>
            <a:off x="1817931" y="3229174"/>
            <a:ext cx="5111100" cy="155700"/>
          </a:xfrm>
          <a:prstGeom prst="bentConnector4">
            <a:avLst>
              <a:gd name="adj1" fmla="val -156"/>
              <a:gd name="adj2" fmla="val 677698"/>
            </a:avLst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92" name="Google Shape;109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687" y="19145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/ Server Model</a:t>
            </a:r>
            <a:endParaRPr/>
          </a:p>
        </p:txBody>
      </p:sp>
      <p:sp>
        <p:nvSpPr>
          <p:cNvPr id="1098" name="Google Shape;1098;p61"/>
          <p:cNvSpPr txBox="1">
            <a:spLocks noGrp="1"/>
          </p:cNvSpPr>
          <p:nvPr>
            <p:ph type="subTitle" idx="1"/>
          </p:nvPr>
        </p:nvSpPr>
        <p:spPr>
          <a:xfrm>
            <a:off x="0" y="8060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lot of this seems like magic!</a:t>
            </a:r>
            <a:endParaRPr sz="2400"/>
          </a:p>
        </p:txBody>
      </p:sp>
      <p:sp>
        <p:nvSpPr>
          <p:cNvPr id="1099" name="Google Shape;1099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0" name="Google Shape;1100;p61"/>
          <p:cNvCxnSpPr>
            <a:stCxn id="1101" idx="2"/>
            <a:endCxn id="1102" idx="2"/>
          </p:cNvCxnSpPr>
          <p:nvPr/>
        </p:nvCxnSpPr>
        <p:spPr>
          <a:xfrm rot="-5400000" flipH="1">
            <a:off x="4482652" y="392227"/>
            <a:ext cx="78000" cy="5094600"/>
          </a:xfrm>
          <a:prstGeom prst="bentConnector3">
            <a:avLst>
              <a:gd name="adj1" fmla="val 405222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3" name="Google Shape;1103;p61"/>
          <p:cNvSpPr txBox="1"/>
          <p:nvPr/>
        </p:nvSpPr>
        <p:spPr>
          <a:xfrm>
            <a:off x="2165550" y="2906550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Client sends a request for info to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04" name="Google Shape;1104;p61"/>
          <p:cNvCxnSpPr/>
          <p:nvPr/>
        </p:nvCxnSpPr>
        <p:spPr>
          <a:xfrm>
            <a:off x="1505925" y="2939600"/>
            <a:ext cx="0" cy="1216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05" name="Google Shape;1105;p61"/>
          <p:cNvCxnSpPr/>
          <p:nvPr/>
        </p:nvCxnSpPr>
        <p:spPr>
          <a:xfrm>
            <a:off x="1493875" y="4156375"/>
            <a:ext cx="5738400" cy="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61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61"/>
          <p:cNvSpPr txBox="1"/>
          <p:nvPr/>
        </p:nvSpPr>
        <p:spPr>
          <a:xfrm>
            <a:off x="2266500" y="4096138"/>
            <a:ext cx="4382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	The server responds with data.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61"/>
          <p:cNvSpPr/>
          <p:nvPr/>
        </p:nvSpPr>
        <p:spPr>
          <a:xfrm>
            <a:off x="5568725" y="39942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09" name="Google Shape;11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527">
            <a:off x="4071235" y="1266536"/>
            <a:ext cx="866330" cy="86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00" y="1586077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612" y="15081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Microsoft Office PowerPoint</Application>
  <PresentationFormat>On-screen Show (16:9)</PresentationFormat>
  <Paragraphs>569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Nunito</vt:lpstr>
      <vt:lpstr>Arial</vt:lpstr>
      <vt:lpstr>Roboto Thin</vt:lpstr>
      <vt:lpstr>Roboto</vt:lpstr>
      <vt:lpstr>Roboto Mono</vt:lpstr>
      <vt:lpstr>Roboto Medium</vt:lpstr>
      <vt:lpstr>Montserrat Medium</vt:lpstr>
      <vt:lpstr>Montserrat</vt:lpstr>
      <vt:lpstr>Roboto Light</vt:lpstr>
      <vt:lpstr>EB Garamond</vt:lpstr>
      <vt:lpstr>Nunito ExtraBold</vt:lpstr>
      <vt:lpstr>Simple Light</vt:lpstr>
      <vt:lpstr>Networking 101 Day 1  </vt:lpstr>
      <vt:lpstr>Today’s Objectives </vt:lpstr>
      <vt:lpstr>Introduction to Networking</vt:lpstr>
      <vt:lpstr>Where Are we?</vt:lpstr>
      <vt:lpstr>The Journey of a File</vt:lpstr>
      <vt:lpstr>PowerPoint Presentation</vt:lpstr>
      <vt:lpstr>Network Communication: The Client Server Model</vt:lpstr>
      <vt:lpstr>Network Communication: The Client Server Model </vt:lpstr>
      <vt:lpstr>Client / Server Model</vt:lpstr>
      <vt:lpstr>Client / Server Model</vt:lpstr>
      <vt:lpstr>10 Minutes</vt:lpstr>
      <vt:lpstr>Activity: Explaining Communication</vt:lpstr>
      <vt:lpstr>Explaining Communication Review</vt:lpstr>
      <vt:lpstr>Explaining Communication Review</vt:lpstr>
      <vt:lpstr>Explaining Communication Review</vt:lpstr>
      <vt:lpstr>Explaining Communication Review</vt:lpstr>
      <vt:lpstr>Introduction to Protocols</vt:lpstr>
      <vt:lpstr>Request/Response and Binary</vt:lpstr>
      <vt:lpstr>A Protocol is a set of standardized rules that specify how interactions between communicating entities should work.  How networks communicate and provide structure to the binary data that is transmitted.   </vt:lpstr>
      <vt:lpstr>Protocol Example: Authentication </vt:lpstr>
      <vt:lpstr>Protocol Example: Authentication </vt:lpstr>
      <vt:lpstr>Protocol Example: Authentication </vt:lpstr>
      <vt:lpstr>Ports</vt:lpstr>
      <vt:lpstr>Source / Destination Ports</vt:lpstr>
      <vt:lpstr>10 Minutes</vt:lpstr>
      <vt:lpstr>PowerPoint Presentation</vt:lpstr>
      <vt:lpstr>Today’s Objectives: Checkpoint </vt:lpstr>
      <vt:lpstr>The OSI Model</vt:lpstr>
      <vt:lpstr>The Open Systems Interconnection (OSI) Model</vt:lpstr>
      <vt:lpstr>OSI Model</vt:lpstr>
      <vt:lpstr>OSI Model</vt:lpstr>
      <vt:lpstr>The OSI Model: Physical Layer</vt:lpstr>
      <vt:lpstr>The OSI Model: Data Link</vt:lpstr>
      <vt:lpstr>The OSI Model: Network Layer</vt:lpstr>
      <vt:lpstr>The OSI Model: Transport </vt:lpstr>
      <vt:lpstr>The OSI Model: Session Layer</vt:lpstr>
      <vt:lpstr>The OSI Model: Presentation Layer</vt:lpstr>
      <vt:lpstr>The OSI Model: Physical Layer</vt:lpstr>
      <vt:lpstr>Encapsulation / Decapsulation </vt:lpstr>
      <vt:lpstr>Encapsulation / Decapsulation </vt:lpstr>
      <vt:lpstr>OSI Model</vt:lpstr>
      <vt:lpstr>TCP / IP Model</vt:lpstr>
      <vt:lpstr>10 Minutes</vt:lpstr>
      <vt:lpstr>PowerPoint Presentation</vt:lpstr>
      <vt:lpstr>Take A Break</vt:lpstr>
      <vt:lpstr>Intro to Wireshark</vt:lpstr>
      <vt:lpstr>Packets and Wireshark</vt:lpstr>
      <vt:lpstr>Packets</vt:lpstr>
      <vt:lpstr>Packets</vt:lpstr>
      <vt:lpstr>5 Minutes</vt:lpstr>
      <vt:lpstr>Wireshark Walkthrough</vt:lpstr>
      <vt:lpstr>10 Minutes</vt:lpstr>
      <vt:lpstr>Inspecting a Packet</vt:lpstr>
      <vt:lpstr>10 Minutes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101 Day 1  </dc:title>
  <dc:creator>Schmidt, Daniel(CID)</dc:creator>
  <cp:lastModifiedBy>Megan Wilson</cp:lastModifiedBy>
  <cp:revision>2</cp:revision>
  <dcterms:modified xsi:type="dcterms:W3CDTF">2019-11-19T01:36:28Z</dcterms:modified>
</cp:coreProperties>
</file>